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0"/>
  </p:notesMasterIdLst>
  <p:sldIdLst>
    <p:sldId id="256" r:id="rId2"/>
    <p:sldId id="272" r:id="rId3"/>
    <p:sldId id="258" r:id="rId4"/>
    <p:sldId id="259" r:id="rId5"/>
    <p:sldId id="260" r:id="rId6"/>
    <p:sldId id="261" r:id="rId7"/>
    <p:sldId id="262" r:id="rId8"/>
    <p:sldId id="263" r:id="rId9"/>
    <p:sldId id="264" r:id="rId10"/>
    <p:sldId id="265" r:id="rId11"/>
    <p:sldId id="266" r:id="rId12"/>
    <p:sldId id="267" r:id="rId13"/>
    <p:sldId id="268" r:id="rId14"/>
    <p:sldId id="269" r:id="rId15"/>
    <p:sldId id="319" r:id="rId16"/>
    <p:sldId id="270" r:id="rId17"/>
    <p:sldId id="271" r:id="rId18"/>
    <p:sldId id="273" r:id="rId19"/>
    <p:sldId id="317" r:id="rId20"/>
    <p:sldId id="312" r:id="rId21"/>
    <p:sldId id="274" r:id="rId22"/>
    <p:sldId id="275" r:id="rId23"/>
    <p:sldId id="276" r:id="rId24"/>
    <p:sldId id="277" r:id="rId25"/>
    <p:sldId id="278" r:id="rId26"/>
    <p:sldId id="313" r:id="rId27"/>
    <p:sldId id="279" r:id="rId28"/>
    <p:sldId id="315" r:id="rId29"/>
    <p:sldId id="281" r:id="rId30"/>
    <p:sldId id="316" r:id="rId31"/>
    <p:sldId id="282" r:id="rId32"/>
    <p:sldId id="283" r:id="rId33"/>
    <p:sldId id="318"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20" r:id="rId59"/>
    <p:sldId id="321" r:id="rId60"/>
    <p:sldId id="322" r:id="rId61"/>
    <p:sldId id="325" r:id="rId62"/>
    <p:sldId id="326" r:id="rId63"/>
    <p:sldId id="328" r:id="rId64"/>
    <p:sldId id="330" r:id="rId65"/>
    <p:sldId id="331" r:id="rId66"/>
    <p:sldId id="333" r:id="rId67"/>
    <p:sldId id="334" r:id="rId68"/>
    <p:sldId id="335" r:id="rId69"/>
    <p:sldId id="336" r:id="rId70"/>
    <p:sldId id="337" r:id="rId71"/>
    <p:sldId id="338" r:id="rId72"/>
    <p:sldId id="339" r:id="rId73"/>
    <p:sldId id="340" r:id="rId74"/>
    <p:sldId id="341" r:id="rId75"/>
    <p:sldId id="342" r:id="rId76"/>
    <p:sldId id="343" r:id="rId77"/>
    <p:sldId id="344" r:id="rId78"/>
    <p:sldId id="345" r:id="rId79"/>
    <p:sldId id="346" r:id="rId80"/>
    <p:sldId id="347" r:id="rId81"/>
    <p:sldId id="348" r:id="rId82"/>
    <p:sldId id="349" r:id="rId83"/>
    <p:sldId id="350" r:id="rId84"/>
    <p:sldId id="351" r:id="rId85"/>
    <p:sldId id="352" r:id="rId86"/>
    <p:sldId id="353" r:id="rId87"/>
    <p:sldId id="354" r:id="rId88"/>
    <p:sldId id="355" r:id="rId89"/>
    <p:sldId id="356" r:id="rId90"/>
    <p:sldId id="357" r:id="rId91"/>
    <p:sldId id="358" r:id="rId92"/>
    <p:sldId id="359" r:id="rId93"/>
    <p:sldId id="384" r:id="rId94"/>
    <p:sldId id="360" r:id="rId95"/>
    <p:sldId id="361" r:id="rId96"/>
    <p:sldId id="362" r:id="rId97"/>
    <p:sldId id="363" r:id="rId98"/>
    <p:sldId id="364" r:id="rId99"/>
    <p:sldId id="365" r:id="rId100"/>
    <p:sldId id="366" r:id="rId101"/>
    <p:sldId id="367" r:id="rId102"/>
    <p:sldId id="368" r:id="rId103"/>
    <p:sldId id="369" r:id="rId104"/>
    <p:sldId id="370" r:id="rId105"/>
    <p:sldId id="371" r:id="rId106"/>
    <p:sldId id="372" r:id="rId107"/>
    <p:sldId id="373" r:id="rId108"/>
    <p:sldId id="374" r:id="rId109"/>
    <p:sldId id="375" r:id="rId110"/>
    <p:sldId id="376" r:id="rId111"/>
    <p:sldId id="377" r:id="rId112"/>
    <p:sldId id="378" r:id="rId113"/>
    <p:sldId id="379" r:id="rId114"/>
    <p:sldId id="380" r:id="rId115"/>
    <p:sldId id="381" r:id="rId116"/>
    <p:sldId id="382" r:id="rId117"/>
    <p:sldId id="383" r:id="rId118"/>
    <p:sldId id="308" r:id="rId11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41" autoAdjust="0"/>
  </p:normalViewPr>
  <p:slideViewPr>
    <p:cSldViewPr>
      <p:cViewPr varScale="1">
        <p:scale>
          <a:sx n="96" d="100"/>
          <a:sy n="96" d="100"/>
        </p:scale>
        <p:origin x="-408" y="-102"/>
      </p:cViewPr>
      <p:guideLst>
        <p:guide orient="horz" pos="2160"/>
        <p:guide pos="2880"/>
      </p:guideLst>
    </p:cSldViewPr>
  </p:slideViewPr>
  <p:outlineViewPr>
    <p:cViewPr>
      <p:scale>
        <a:sx n="33" d="100"/>
        <a:sy n="33" d="100"/>
      </p:scale>
      <p:origin x="0" y="2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FE2B66-6FDE-4CE3-829A-C68185A97E96}" type="datetimeFigureOut">
              <a:rPr lang="it-IT" smtClean="0"/>
              <a:t>07/10/2013</a:t>
            </a:fld>
            <a:endParaRPr lang="it-I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B9A1B4-D66D-441D-8BDF-B6A175BE9FD9}" type="slidenum">
              <a:rPr lang="it-IT" smtClean="0"/>
              <a:t>‹#›</a:t>
            </a:fld>
            <a:endParaRPr lang="it-IT"/>
          </a:p>
        </p:txBody>
      </p:sp>
    </p:spTree>
    <p:extLst>
      <p:ext uri="{BB962C8B-B14F-4D97-AF65-F5344CB8AC3E}">
        <p14:creationId xmlns:p14="http://schemas.microsoft.com/office/powerpoint/2010/main" val="3579872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65B9A1B4-D66D-441D-8BDF-B6A175BE9FD9}" type="slidenum">
              <a:rPr lang="it-IT" smtClean="0"/>
              <a:t>46</a:t>
            </a:fld>
            <a:endParaRPr lang="it-IT"/>
          </a:p>
        </p:txBody>
      </p:sp>
    </p:spTree>
    <p:extLst>
      <p:ext uri="{BB962C8B-B14F-4D97-AF65-F5344CB8AC3E}">
        <p14:creationId xmlns:p14="http://schemas.microsoft.com/office/powerpoint/2010/main" val="3913108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p>
            <a:fld id="{11C54A5A-8B8A-438A-B938-B1C8112FD3BC}" type="datetime1">
              <a:rPr lang="it-IT" smtClean="0"/>
              <a:t>07/10/2013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C109EB0-96B2-484B-B59D-62C5023E1BB5}" type="slidenum">
              <a:rPr lang="it-IT" smtClean="0"/>
              <a:t>‹#›</a:t>
            </a:fld>
            <a:endParaRPr lang="it-IT"/>
          </a:p>
        </p:txBody>
      </p:sp>
    </p:spTree>
    <p:extLst>
      <p:ext uri="{BB962C8B-B14F-4D97-AF65-F5344CB8AC3E}">
        <p14:creationId xmlns:p14="http://schemas.microsoft.com/office/powerpoint/2010/main" val="1074412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2A766881-3833-4AED-8B07-FDD31695AE6F}" type="datetime1">
              <a:rPr lang="it-IT" smtClean="0"/>
              <a:t>07/10/2013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C109EB0-96B2-484B-B59D-62C5023E1BB5}" type="slidenum">
              <a:rPr lang="it-IT" smtClean="0"/>
              <a:t>‹#›</a:t>
            </a:fld>
            <a:endParaRPr lang="it-IT"/>
          </a:p>
        </p:txBody>
      </p:sp>
    </p:spTree>
    <p:extLst>
      <p:ext uri="{BB962C8B-B14F-4D97-AF65-F5344CB8AC3E}">
        <p14:creationId xmlns:p14="http://schemas.microsoft.com/office/powerpoint/2010/main" val="3990969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3D0D05F4-2C47-454E-9655-71FCA54B30B9}" type="datetime1">
              <a:rPr lang="it-IT" smtClean="0"/>
              <a:t>07/10/2013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C109EB0-96B2-484B-B59D-62C5023E1BB5}" type="slidenum">
              <a:rPr lang="it-IT" smtClean="0"/>
              <a:t>‹#›</a:t>
            </a:fld>
            <a:endParaRPr lang="it-IT"/>
          </a:p>
        </p:txBody>
      </p:sp>
    </p:spTree>
    <p:extLst>
      <p:ext uri="{BB962C8B-B14F-4D97-AF65-F5344CB8AC3E}">
        <p14:creationId xmlns:p14="http://schemas.microsoft.com/office/powerpoint/2010/main" val="672523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FE92BA47-8A9C-4432-B1C2-C59B41F8C43C}" type="datetime1">
              <a:rPr lang="it-IT" smtClean="0"/>
              <a:t>07/10/2013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C109EB0-96B2-484B-B59D-62C5023E1BB5}" type="slidenum">
              <a:rPr lang="it-IT" smtClean="0"/>
              <a:t>‹#›</a:t>
            </a:fld>
            <a:endParaRPr lang="it-IT"/>
          </a:p>
        </p:txBody>
      </p:sp>
    </p:spTree>
    <p:extLst>
      <p:ext uri="{BB962C8B-B14F-4D97-AF65-F5344CB8AC3E}">
        <p14:creationId xmlns:p14="http://schemas.microsoft.com/office/powerpoint/2010/main" val="1105688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49D6E5-4A85-4597-BD09-9CC9A80D3969}" type="datetime1">
              <a:rPr lang="it-IT" smtClean="0"/>
              <a:t>07/10/2013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C109EB0-96B2-484B-B59D-62C5023E1BB5}" type="slidenum">
              <a:rPr lang="it-IT" smtClean="0"/>
              <a:t>‹#›</a:t>
            </a:fld>
            <a:endParaRPr lang="it-IT"/>
          </a:p>
        </p:txBody>
      </p:sp>
    </p:spTree>
    <p:extLst>
      <p:ext uri="{BB962C8B-B14F-4D97-AF65-F5344CB8AC3E}">
        <p14:creationId xmlns:p14="http://schemas.microsoft.com/office/powerpoint/2010/main" val="2333456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p>
            <a:fld id="{4FBCF1B6-2A81-4080-8BD6-7522D2234DF9}" type="datetime1">
              <a:rPr lang="it-IT" smtClean="0"/>
              <a:t>07/10/2013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C109EB0-96B2-484B-B59D-62C5023E1BB5}" type="slidenum">
              <a:rPr lang="it-IT" smtClean="0"/>
              <a:t>‹#›</a:t>
            </a:fld>
            <a:endParaRPr lang="it-IT"/>
          </a:p>
        </p:txBody>
      </p:sp>
    </p:spTree>
    <p:extLst>
      <p:ext uri="{BB962C8B-B14F-4D97-AF65-F5344CB8AC3E}">
        <p14:creationId xmlns:p14="http://schemas.microsoft.com/office/powerpoint/2010/main" val="1839546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p>
            <a:fld id="{A48DE2B9-F8F6-4427-B500-4E24A884F00D}" type="datetime1">
              <a:rPr lang="it-IT" smtClean="0"/>
              <a:t>07/10/2013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C109EB0-96B2-484B-B59D-62C5023E1BB5}" type="slidenum">
              <a:rPr lang="it-IT" smtClean="0"/>
              <a:t>‹#›</a:t>
            </a:fld>
            <a:endParaRPr lang="it-IT"/>
          </a:p>
        </p:txBody>
      </p:sp>
    </p:spTree>
    <p:extLst>
      <p:ext uri="{BB962C8B-B14F-4D97-AF65-F5344CB8AC3E}">
        <p14:creationId xmlns:p14="http://schemas.microsoft.com/office/powerpoint/2010/main" val="964452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p>
            <a:fld id="{36D5420A-FB68-4235-8290-6977F8B62D0B}" type="datetime1">
              <a:rPr lang="it-IT" smtClean="0"/>
              <a:t>07/10/2013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C109EB0-96B2-484B-B59D-62C5023E1BB5}" type="slidenum">
              <a:rPr lang="it-IT" smtClean="0"/>
              <a:t>‹#›</a:t>
            </a:fld>
            <a:endParaRPr lang="it-IT"/>
          </a:p>
        </p:txBody>
      </p:sp>
    </p:spTree>
    <p:extLst>
      <p:ext uri="{BB962C8B-B14F-4D97-AF65-F5344CB8AC3E}">
        <p14:creationId xmlns:p14="http://schemas.microsoft.com/office/powerpoint/2010/main" val="778371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F0AB15-04C9-4DE3-AAC2-5B57C5C2BE9B}" type="datetime1">
              <a:rPr lang="it-IT" smtClean="0"/>
              <a:t>07/10/2013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2C109EB0-96B2-484B-B59D-62C5023E1BB5}" type="slidenum">
              <a:rPr lang="it-IT" smtClean="0"/>
              <a:t>‹#›</a:t>
            </a:fld>
            <a:endParaRPr lang="it-IT"/>
          </a:p>
        </p:txBody>
      </p:sp>
    </p:spTree>
    <p:extLst>
      <p:ext uri="{BB962C8B-B14F-4D97-AF65-F5344CB8AC3E}">
        <p14:creationId xmlns:p14="http://schemas.microsoft.com/office/powerpoint/2010/main" val="3805362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B970D9-5FBD-4148-916D-E83BC9BEBD66}" type="datetime1">
              <a:rPr lang="it-IT" smtClean="0"/>
              <a:t>07/10/2013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C109EB0-96B2-484B-B59D-62C5023E1BB5}" type="slidenum">
              <a:rPr lang="it-IT" smtClean="0"/>
              <a:t>‹#›</a:t>
            </a:fld>
            <a:endParaRPr lang="it-IT"/>
          </a:p>
        </p:txBody>
      </p:sp>
    </p:spTree>
    <p:extLst>
      <p:ext uri="{BB962C8B-B14F-4D97-AF65-F5344CB8AC3E}">
        <p14:creationId xmlns:p14="http://schemas.microsoft.com/office/powerpoint/2010/main" val="2089678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31A63F-9431-4AD7-8786-9991DD1FEE41}" type="datetime1">
              <a:rPr lang="it-IT" smtClean="0"/>
              <a:t>07/10/2013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C109EB0-96B2-484B-B59D-62C5023E1BB5}" type="slidenum">
              <a:rPr lang="it-IT" smtClean="0"/>
              <a:t>‹#›</a:t>
            </a:fld>
            <a:endParaRPr lang="it-IT"/>
          </a:p>
        </p:txBody>
      </p:sp>
    </p:spTree>
    <p:extLst>
      <p:ext uri="{BB962C8B-B14F-4D97-AF65-F5344CB8AC3E}">
        <p14:creationId xmlns:p14="http://schemas.microsoft.com/office/powerpoint/2010/main" val="2244035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t-I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15CBEF-3C41-40CB-B233-4AE87181C163}" type="datetime1">
              <a:rPr lang="it-IT" smtClean="0"/>
              <a:t>07/10/2013</a:t>
            </a:fld>
            <a:endParaRPr lang="it-I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09EB0-96B2-484B-B59D-62C5023E1BB5}" type="slidenum">
              <a:rPr lang="it-IT" smtClean="0"/>
              <a:t>‹#›</a:t>
            </a:fld>
            <a:endParaRPr lang="it-IT"/>
          </a:p>
        </p:txBody>
      </p:sp>
    </p:spTree>
    <p:extLst>
      <p:ext uri="{BB962C8B-B14F-4D97-AF65-F5344CB8AC3E}">
        <p14:creationId xmlns:p14="http://schemas.microsoft.com/office/powerpoint/2010/main" val="4283569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5.xml"/><Relationship Id="rId5" Type="http://schemas.openxmlformats.org/officeDocument/2006/relationships/image" Target="../media/image28.jpeg"/><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it-IT" sz="8000" b="1" u="sng" dirty="0" smtClean="0"/>
              <a:t>Italian Tech Tree</a:t>
            </a:r>
            <a:endParaRPr lang="it-IT" sz="8000" b="1" u="sng" dirty="0"/>
          </a:p>
        </p:txBody>
      </p:sp>
      <p:sp>
        <p:nvSpPr>
          <p:cNvPr id="3" name="Subtitle 2"/>
          <p:cNvSpPr>
            <a:spLocks noGrp="1"/>
          </p:cNvSpPr>
          <p:nvPr>
            <p:ph type="subTitle" idx="1"/>
          </p:nvPr>
        </p:nvSpPr>
        <p:spPr/>
        <p:txBody>
          <a:bodyPr/>
          <a:lstStyle/>
          <a:p>
            <a:r>
              <a:rPr lang="it-IT" dirty="0" smtClean="0"/>
              <a:t>Proposal for a new independent italian tech tree</a:t>
            </a:r>
            <a:endParaRPr lang="it-IT" dirty="0"/>
          </a:p>
        </p:txBody>
      </p:sp>
      <p:sp>
        <p:nvSpPr>
          <p:cNvPr id="5" name="Slide Number Placeholder 4"/>
          <p:cNvSpPr>
            <a:spLocks noGrp="1"/>
          </p:cNvSpPr>
          <p:nvPr>
            <p:ph type="sldNum" sz="quarter" idx="12"/>
          </p:nvPr>
        </p:nvSpPr>
        <p:spPr/>
        <p:txBody>
          <a:bodyPr/>
          <a:lstStyle/>
          <a:p>
            <a:fld id="{2C109EB0-96B2-484B-B59D-62C5023E1BB5}" type="slidenum">
              <a:rPr lang="it-IT" smtClean="0"/>
              <a:t>1</a:t>
            </a:fld>
            <a:endParaRPr lang="it-IT"/>
          </a:p>
        </p:txBody>
      </p:sp>
    </p:spTree>
    <p:extLst>
      <p:ext uri="{BB962C8B-B14F-4D97-AF65-F5344CB8AC3E}">
        <p14:creationId xmlns:p14="http://schemas.microsoft.com/office/powerpoint/2010/main" val="1642615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C109EB0-96B2-484B-B59D-62C5023E1BB5}" type="slidenum">
              <a:rPr lang="it-IT" smtClean="0"/>
              <a:t>10</a:t>
            </a:fld>
            <a:endParaRPr lang="it-IT"/>
          </a:p>
        </p:txBody>
      </p:sp>
      <p:pic>
        <p:nvPicPr>
          <p:cNvPr id="5" name="Picture 30" descr="C:\Users\Marco\Documents\UDC Files\Assault-Dive Bombers-tier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3" y="519113"/>
            <a:ext cx="8856985" cy="5818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99351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fontScale="90000"/>
          </a:bodyPr>
          <a:lstStyle/>
          <a:p>
            <a:r>
              <a:rPr lang="it-IT" sz="3600" dirty="0" smtClean="0"/>
              <a:t>C.R.D.A. Cant.     </a:t>
            </a:r>
            <a:br>
              <a:rPr lang="it-IT" sz="3600" dirty="0" smtClean="0"/>
            </a:br>
            <a:r>
              <a:rPr lang="it-IT" sz="3600" dirty="0" smtClean="0"/>
              <a:t>Z-1007 Ter</a:t>
            </a:r>
            <a:br>
              <a:rPr lang="it-IT" sz="3600" dirty="0" smtClean="0"/>
            </a:br>
            <a:r>
              <a:rPr lang="it-IT" sz="3600" dirty="0" smtClean="0"/>
              <a:t>«Alcione»</a:t>
            </a: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100</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575049" y="408552"/>
          <a:ext cx="5111752" cy="5582109"/>
        </p:xfrm>
        <a:graphic>
          <a:graphicData uri="http://schemas.openxmlformats.org/drawingml/2006/table">
            <a:tbl>
              <a:tblPr/>
              <a:tblGrid>
                <a:gridCol w="638969"/>
                <a:gridCol w="638969"/>
                <a:gridCol w="638969"/>
                <a:gridCol w="638969"/>
                <a:gridCol w="638969"/>
                <a:gridCol w="638969"/>
                <a:gridCol w="638969"/>
                <a:gridCol w="638969"/>
              </a:tblGrid>
              <a:tr h="177491">
                <a:tc gridSpan="3">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1" i="0" u="none" strike="noStrike">
                          <a:solidFill>
                            <a:srgbClr val="000000"/>
                          </a:solidFill>
                          <a:effectLst/>
                          <a:latin typeface="Arial"/>
                        </a:rPr>
                        <a:t>CRDA Cant. Z. 1007 Ter  "Alcione"</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Three-Engine Medium Bomber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1942</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1943</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18,60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24,80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73,30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8,65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9.447</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13.600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10 min 44 sec to 5000 m</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Piaggio P. XIX RC. 45</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1180 CV (868 KW) each</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490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2.250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9.050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en-US" sz="1000" b="0" i="0" u="none" strike="noStrike">
                          <a:solidFill>
                            <a:srgbClr val="000000"/>
                          </a:solidFill>
                          <a:effectLst/>
                          <a:latin typeface="Arial"/>
                        </a:rPr>
                        <a:t>2200 (Bomb Bay: 1200 Kg   +  External: 1000 kg)</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7" gridSpan="5">
                  <a:txBody>
                    <a:bodyPr/>
                    <a:lstStyle/>
                    <a:p>
                      <a:pPr algn="l" fontAlgn="t"/>
                      <a:r>
                        <a:rPr lang="it-IT" sz="1000" b="1" i="0" u="sng" strike="noStrike">
                          <a:solidFill>
                            <a:srgbClr val="000000"/>
                          </a:solidFill>
                          <a:effectLst/>
                          <a:latin typeface="Arial"/>
                        </a:rPr>
                        <a:t>Bomb Bay</a:t>
                      </a:r>
                      <a:r>
                        <a:rPr lang="it-IT" sz="1000" b="0" i="0" u="none" strike="noStrike">
                          <a:solidFill>
                            <a:srgbClr val="000000"/>
                          </a:solidFill>
                          <a:effectLst/>
                          <a:latin typeface="Arial"/>
                        </a:rPr>
                        <a:t>: 1x 800 kg or 1 Motobomba FFF (280/350 kg) or 2 x 250 kg or 4 x 160 kg or 12 x 100 kg or 12 x 50 kg or 20 x 20 kg or 20 x 15 kg                                                                             </a:t>
                      </a:r>
                      <a:r>
                        <a:rPr lang="it-IT" sz="1000" b="1" i="0" u="sng" strike="noStrike">
                          <a:solidFill>
                            <a:srgbClr val="000000"/>
                          </a:solidFill>
                          <a:effectLst/>
                          <a:latin typeface="Arial"/>
                        </a:rPr>
                        <a:t>External:</a:t>
                      </a:r>
                      <a:r>
                        <a:rPr lang="it-IT" sz="1000" b="0" i="0" u="none" strike="noStrike">
                          <a:solidFill>
                            <a:srgbClr val="000000"/>
                          </a:solidFill>
                          <a:effectLst/>
                          <a:latin typeface="Arial"/>
                        </a:rPr>
                        <a:t> 4 x 250 kg or 4 Motobombe FFF (280/350 kg) or 6 x100 kg or 6 x 50 kg or 2 x 450 mm torpedoes (transport only; combat 1 torpedo)</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hMerge="1">
                  <a:txBody>
                    <a:bodyPr/>
                    <a:lstStyle/>
                    <a:p>
                      <a:endParaRPr lang="it-IT"/>
                    </a:p>
                  </a:txBody>
                  <a:tcPr/>
                </a:tc>
                <a:tc rowSpan="7" hMerge="1">
                  <a:txBody>
                    <a:bodyPr/>
                    <a:lstStyle/>
                    <a:p>
                      <a:endParaRPr lang="it-IT"/>
                    </a:p>
                  </a:txBody>
                  <a:tcPr/>
                </a:tc>
                <a:tc rowSpan="7" hMerge="1">
                  <a:txBody>
                    <a:bodyPr/>
                    <a:lstStyle/>
                    <a:p>
                      <a:endParaRPr lang="it-IT"/>
                    </a:p>
                  </a:txBody>
                  <a:tcPr/>
                </a:tc>
                <a:tc rowSpan="7"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77491">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dirty="0">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bl>
          </a:graphicData>
        </a:graphic>
      </p:graphicFrame>
    </p:spTree>
    <p:extLst>
      <p:ext uri="{BB962C8B-B14F-4D97-AF65-F5344CB8AC3E}">
        <p14:creationId xmlns:p14="http://schemas.microsoft.com/office/powerpoint/2010/main" val="31790258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a:bodyPr>
          <a:lstStyle/>
          <a:p>
            <a:r>
              <a:rPr lang="it-IT" sz="3600" dirty="0" smtClean="0"/>
              <a:t>Piaggio P. 108 B</a:t>
            </a:r>
            <a:br>
              <a:rPr lang="it-IT" sz="3600" dirty="0" smtClean="0"/>
            </a:br>
            <a:r>
              <a:rPr lang="it-IT" sz="3600" dirty="0" smtClean="0"/>
              <a:t>«Bombardiere»</a:t>
            </a: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101</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575049" y="577169"/>
          <a:ext cx="5111752" cy="5244875"/>
        </p:xfrm>
        <a:graphic>
          <a:graphicData uri="http://schemas.openxmlformats.org/drawingml/2006/table">
            <a:tbl>
              <a:tblPr/>
              <a:tblGrid>
                <a:gridCol w="638969"/>
                <a:gridCol w="638969"/>
                <a:gridCol w="638969"/>
                <a:gridCol w="638969"/>
                <a:gridCol w="638969"/>
                <a:gridCol w="638969"/>
                <a:gridCol w="638969"/>
                <a:gridCol w="638969"/>
              </a:tblGrid>
              <a:tr h="177491">
                <a:tc gridSpan="3">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1" i="0" u="none" strike="noStrike">
                          <a:solidFill>
                            <a:srgbClr val="000000"/>
                          </a:solidFill>
                          <a:effectLst/>
                          <a:latin typeface="Arial"/>
                        </a:rPr>
                        <a:t>Piaggio P. 108 B (Bombardiere)</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Four-Engine Heavy Bomber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6 - 7</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November 1939</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1941</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22,92</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32,00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135,54</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7,70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17.325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29.885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15 min  51 sec to 4000 m</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4 Piaggio P. XII RC. 35</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1350 CV (993 KW) each</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425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440</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445</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3.520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8.050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it-IT" sz="1000" b="0" i="0" u="none" strike="noStrike">
                          <a:solidFill>
                            <a:srgbClr val="000000"/>
                          </a:solidFill>
                          <a:effectLst/>
                          <a:latin typeface="Arial"/>
                        </a:rPr>
                        <a:t>3500 kg</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5" gridSpan="5">
                  <a:txBody>
                    <a:bodyPr/>
                    <a:lstStyle/>
                    <a:p>
                      <a:pPr algn="l" fontAlgn="t"/>
                      <a:r>
                        <a:rPr lang="pt-BR" sz="1000" b="0" i="0" u="none" strike="noStrike">
                          <a:solidFill>
                            <a:srgbClr val="000000"/>
                          </a:solidFill>
                          <a:effectLst/>
                          <a:latin typeface="Arial"/>
                        </a:rPr>
                        <a:t>7 x 500 kg o 7 x 250kg o 20 x 160 kg o 30 x 100 kg o 30 x 50 kg o 3 x 450 mm torpedoes</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hMerge="1">
                  <a:txBody>
                    <a:bodyPr/>
                    <a:lstStyle/>
                    <a:p>
                      <a:endParaRPr lang="it-IT"/>
                    </a:p>
                  </a:txBody>
                  <a:tcPr/>
                </a:tc>
                <a:tc rowSpan="5" hMerge="1">
                  <a:txBody>
                    <a:bodyPr/>
                    <a:lstStyle/>
                    <a:p>
                      <a:endParaRPr lang="it-IT"/>
                    </a:p>
                  </a:txBody>
                  <a:tcPr/>
                </a:tc>
                <a:tc rowSpan="5" hMerge="1">
                  <a:txBody>
                    <a:bodyPr/>
                    <a:lstStyle/>
                    <a:p>
                      <a:endParaRPr lang="it-IT"/>
                    </a:p>
                  </a:txBody>
                  <a:tcPr/>
                </a:tc>
                <a:tc rowSpan="5"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77491">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dirty="0">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bl>
          </a:graphicData>
        </a:graphic>
      </p:graphicFrame>
    </p:spTree>
    <p:extLst>
      <p:ext uri="{BB962C8B-B14F-4D97-AF65-F5344CB8AC3E}">
        <p14:creationId xmlns:p14="http://schemas.microsoft.com/office/powerpoint/2010/main" val="195399030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276872"/>
            <a:ext cx="8229600" cy="1143000"/>
          </a:xfrm>
        </p:spPr>
        <p:txBody>
          <a:bodyPr>
            <a:normAutofit/>
          </a:bodyPr>
          <a:lstStyle/>
          <a:p>
            <a:r>
              <a:rPr lang="it-IT" b="1" dirty="0" smtClean="0"/>
              <a:t>Sea Bombers</a:t>
            </a:r>
            <a:endParaRPr lang="it-IT" b="1"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102</a:t>
            </a:fld>
            <a:endParaRPr lang="it-IT">
              <a:solidFill>
                <a:prstClr val="black">
                  <a:tint val="75000"/>
                </a:prstClr>
              </a:solidFill>
            </a:endParaRPr>
          </a:p>
        </p:txBody>
      </p:sp>
    </p:spTree>
    <p:extLst>
      <p:ext uri="{BB962C8B-B14F-4D97-AF65-F5344CB8AC3E}">
        <p14:creationId xmlns:p14="http://schemas.microsoft.com/office/powerpoint/2010/main" val="428489047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a:bodyPr>
          <a:lstStyle/>
          <a:p>
            <a:r>
              <a:rPr lang="it-IT" sz="3600" dirty="0" smtClean="0"/>
              <a:t>Savoia Marchetti S. 55</a:t>
            </a: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103</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575049" y="807908"/>
          <a:ext cx="5111752" cy="4783396"/>
        </p:xfrm>
        <a:graphic>
          <a:graphicData uri="http://schemas.openxmlformats.org/drawingml/2006/table">
            <a:tbl>
              <a:tblPr/>
              <a:tblGrid>
                <a:gridCol w="638969"/>
                <a:gridCol w="638969"/>
                <a:gridCol w="638969"/>
                <a:gridCol w="638969"/>
                <a:gridCol w="638969"/>
                <a:gridCol w="638969"/>
                <a:gridCol w="638969"/>
                <a:gridCol w="638969"/>
              </a:tblGrid>
              <a:tr h="177491">
                <a:tc>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Savoia-Marchetti S. 55  </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Double-Hulled Flying Boat/Torpedo Bomber/SAR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6</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August 1923</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Sett. 1926</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16,50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24,00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93,00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5,00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5.750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10.000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606">
                <a:tc>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2 Isotta-Fraschini Asso 750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880 CV (647 KW) each</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282</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4.500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5.000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en-US" sz="1000" b="0" i="0" u="none" strike="noStrike">
                          <a:solidFill>
                            <a:srgbClr val="000000"/>
                          </a:solidFill>
                          <a:effectLst/>
                          <a:latin typeface="Arial"/>
                        </a:rPr>
                        <a:t>Italy, Soviet Union, Romania, Brazil, Spain</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1000 kg</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2" gridSpan="5">
                  <a:txBody>
                    <a:bodyPr/>
                    <a:lstStyle/>
                    <a:p>
                      <a:pPr algn="l" fontAlgn="t"/>
                      <a:r>
                        <a:rPr lang="en-US" sz="1000" b="0" i="0" u="none" strike="noStrike">
                          <a:solidFill>
                            <a:srgbClr val="000000"/>
                          </a:solidFill>
                          <a:effectLst/>
                          <a:latin typeface="Arial"/>
                        </a:rPr>
                        <a:t>1 x 450 mm torpedo or 4 x 250 kg or 4 x 160 kg or 4 x 100 kg</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it-IT"/>
                    </a:p>
                  </a:txBody>
                  <a:tcPr/>
                </a:tc>
                <a:tc rowSpan="2" hMerge="1">
                  <a:txBody>
                    <a:bodyPr/>
                    <a:lstStyle/>
                    <a:p>
                      <a:endParaRPr lang="it-IT"/>
                    </a:p>
                  </a:txBody>
                  <a:tcPr/>
                </a:tc>
                <a:tc rowSpan="2" hMerge="1">
                  <a:txBody>
                    <a:bodyPr/>
                    <a:lstStyle/>
                    <a:p>
                      <a:endParaRPr lang="it-IT"/>
                    </a:p>
                  </a:txBody>
                  <a:tcPr/>
                </a:tc>
                <a:tc rowSpan="2" hMerge="1">
                  <a:txBody>
                    <a:bodyPr/>
                    <a:lstStyle/>
                    <a:p>
                      <a:endParaRPr lang="it-IT"/>
                    </a:p>
                  </a:txBody>
                  <a:tcPr/>
                </a:tc>
              </a:tr>
              <a:tr h="177491">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dirty="0">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bl>
          </a:graphicData>
        </a:graphic>
      </p:graphicFrame>
    </p:spTree>
    <p:extLst>
      <p:ext uri="{BB962C8B-B14F-4D97-AF65-F5344CB8AC3E}">
        <p14:creationId xmlns:p14="http://schemas.microsoft.com/office/powerpoint/2010/main" val="42128872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fontScale="90000"/>
          </a:bodyPr>
          <a:lstStyle/>
          <a:p>
            <a:r>
              <a:rPr lang="it-IT" sz="3600" dirty="0" smtClean="0"/>
              <a:t>C.R.D.A. Cant. </a:t>
            </a:r>
            <a:br>
              <a:rPr lang="it-IT" sz="3600" dirty="0" smtClean="0"/>
            </a:br>
            <a:r>
              <a:rPr lang="it-IT" sz="3600" dirty="0" smtClean="0"/>
              <a:t>Z-501 «Gabbiano»</a:t>
            </a: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104</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575049" y="1069708"/>
          <a:ext cx="5111752" cy="4259796"/>
        </p:xfrm>
        <a:graphic>
          <a:graphicData uri="http://schemas.openxmlformats.org/drawingml/2006/table">
            <a:tbl>
              <a:tblPr/>
              <a:tblGrid>
                <a:gridCol w="638969"/>
                <a:gridCol w="638969"/>
                <a:gridCol w="638969"/>
                <a:gridCol w="638969"/>
                <a:gridCol w="638969"/>
                <a:gridCol w="638969"/>
                <a:gridCol w="638969"/>
                <a:gridCol w="638969"/>
              </a:tblGrid>
              <a:tr h="177491">
                <a:tc>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C.R.D.A. Cant. Z-501 "Gabbiano"</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Single-Engine Flying Patrol Boat</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4 or 5</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March 1934</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it-IT" sz="1000" b="0" i="0" u="none" strike="noStrike">
                          <a:solidFill>
                            <a:srgbClr val="000000"/>
                          </a:solidFill>
                          <a:effectLst/>
                          <a:latin typeface="Arial"/>
                        </a:rPr>
                        <a:t>1936</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14,30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22,50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62,00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4,40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3.850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7.050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3857">
                <a:tc>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 Isotta-Fraschini Asso XI RC. 15V12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900 CV (662KW)</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275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2.400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7.000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it-IT" sz="1000" b="0" i="0" u="none" strike="noStrike">
                          <a:solidFill>
                            <a:srgbClr val="000000"/>
                          </a:solidFill>
                          <a:effectLst/>
                          <a:latin typeface="Arial"/>
                        </a:rPr>
                        <a:t>Italy, Romania, Spain</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640 kg</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491">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t"/>
                      <a:r>
                        <a:rPr lang="en-US" sz="1000" b="0" i="0" u="none" strike="noStrike" dirty="0">
                          <a:solidFill>
                            <a:srgbClr val="000000"/>
                          </a:solidFill>
                          <a:effectLst/>
                          <a:latin typeface="Arial"/>
                        </a:rPr>
                        <a:t>2 x 250 kg or 4 x 160 kg or 4 x 100 kg</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Tree>
    <p:extLst>
      <p:ext uri="{BB962C8B-B14F-4D97-AF65-F5344CB8AC3E}">
        <p14:creationId xmlns:p14="http://schemas.microsoft.com/office/powerpoint/2010/main" val="337328398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a:bodyPr>
          <a:lstStyle/>
          <a:p>
            <a:r>
              <a:rPr lang="it-IT" sz="3600" dirty="0" smtClean="0"/>
              <a:t>C.R.D.A. Cant. </a:t>
            </a:r>
            <a:br>
              <a:rPr lang="it-IT" sz="3600" dirty="0" smtClean="0"/>
            </a:br>
            <a:r>
              <a:rPr lang="it-IT" sz="3600" dirty="0" smtClean="0"/>
              <a:t>Z-508</a:t>
            </a: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105</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575049" y="1167328"/>
          <a:ext cx="5111752" cy="4064556"/>
        </p:xfrm>
        <a:graphic>
          <a:graphicData uri="http://schemas.openxmlformats.org/drawingml/2006/table">
            <a:tbl>
              <a:tblPr/>
              <a:tblGrid>
                <a:gridCol w="638969"/>
                <a:gridCol w="638969"/>
                <a:gridCol w="638969"/>
                <a:gridCol w="638969"/>
                <a:gridCol w="638969"/>
                <a:gridCol w="638969"/>
                <a:gridCol w="638969"/>
                <a:gridCol w="638969"/>
              </a:tblGrid>
              <a:tr h="177491">
                <a:tc>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CRDA Cant. Z. 508</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Three-Engine Flying Patrol Boat</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5</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November 1936</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1937</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21,82</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30,00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62,00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4,43</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5.600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10.400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3 Isotta Fraschini Asso XI RC. 40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840 CV (617 KW) each</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315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248</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3.000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7.200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Italy</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it-IT" sz="1000" b="0" i="0" u="none" strike="noStrike">
                          <a:solidFill>
                            <a:srgbClr val="000000"/>
                          </a:solidFill>
                          <a:effectLst/>
                          <a:latin typeface="Arial"/>
                        </a:rPr>
                        <a:t>1000 kg</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491">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t"/>
                      <a:r>
                        <a:rPr lang="en-US" sz="1000" b="0" i="0" u="none" strike="noStrike" dirty="0">
                          <a:solidFill>
                            <a:srgbClr val="000000"/>
                          </a:solidFill>
                          <a:effectLst/>
                          <a:latin typeface="Arial"/>
                        </a:rPr>
                        <a:t>4 x 250 kg or 4 x 160 kg or 4 x 100 kg or 4 x 50 kg</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Tree>
    <p:extLst>
      <p:ext uri="{BB962C8B-B14F-4D97-AF65-F5344CB8AC3E}">
        <p14:creationId xmlns:p14="http://schemas.microsoft.com/office/powerpoint/2010/main" val="32197106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a:bodyPr>
          <a:lstStyle/>
          <a:p>
            <a:r>
              <a:rPr lang="it-IT" sz="3600" dirty="0" smtClean="0"/>
              <a:t>FIAT CMASA </a:t>
            </a:r>
            <a:br>
              <a:rPr lang="it-IT" sz="3600" dirty="0" smtClean="0"/>
            </a:br>
            <a:r>
              <a:rPr lang="it-IT" sz="3600" dirty="0" smtClean="0"/>
              <a:t>R.S. 14</a:t>
            </a: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106</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575049" y="1060834"/>
          <a:ext cx="5111752" cy="4277545"/>
        </p:xfrm>
        <a:graphic>
          <a:graphicData uri="http://schemas.openxmlformats.org/drawingml/2006/table">
            <a:tbl>
              <a:tblPr/>
              <a:tblGrid>
                <a:gridCol w="638969"/>
                <a:gridCol w="638969"/>
                <a:gridCol w="638969"/>
                <a:gridCol w="638969"/>
                <a:gridCol w="638969"/>
                <a:gridCol w="638969"/>
                <a:gridCol w="638969"/>
                <a:gridCol w="638969"/>
              </a:tblGrid>
              <a:tr h="177491">
                <a:tc>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Fiat CMASA R.S. 14</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en-US" sz="1000" b="0" i="0" u="none" strike="noStrike">
                          <a:solidFill>
                            <a:srgbClr val="000000"/>
                          </a:solidFill>
                          <a:effectLst/>
                          <a:latin typeface="Arial"/>
                        </a:rPr>
                        <a:t>Twin-Engine Long Range Recon Float-plane</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5</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May 1939</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May 1941</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14,10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19,54</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50,00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5,51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5.470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8.470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606">
                <a:tc>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2 Fiat A.74 RC. 38</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840 CV (618 KW) each</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382 at 4500 m</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2.500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6.300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Italy</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it-IT" sz="1000" b="0" i="0" u="none" strike="noStrike">
                          <a:solidFill>
                            <a:srgbClr val="000000"/>
                          </a:solidFill>
                          <a:effectLst/>
                          <a:latin typeface="Arial"/>
                        </a:rPr>
                        <a:t>400 kg</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491">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t"/>
                      <a:r>
                        <a:rPr lang="en-US" sz="1000" b="0" i="0" u="none" strike="noStrike" dirty="0">
                          <a:solidFill>
                            <a:srgbClr val="000000"/>
                          </a:solidFill>
                          <a:effectLst/>
                          <a:latin typeface="Arial"/>
                        </a:rPr>
                        <a:t>4 x 100 kg or 2 x 160 kg or 6 x 50 kg or 6 x 40 kg</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Tree>
    <p:extLst>
      <p:ext uri="{BB962C8B-B14F-4D97-AF65-F5344CB8AC3E}">
        <p14:creationId xmlns:p14="http://schemas.microsoft.com/office/powerpoint/2010/main" val="197141870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a:bodyPr>
          <a:lstStyle/>
          <a:p>
            <a:r>
              <a:rPr lang="it-IT" sz="3600" dirty="0" smtClean="0"/>
              <a:t>C.R.D.A. Cant.</a:t>
            </a:r>
            <a:br>
              <a:rPr lang="it-IT" sz="3600" dirty="0" smtClean="0"/>
            </a:br>
            <a:r>
              <a:rPr lang="it-IT" sz="3600" dirty="0" smtClean="0"/>
              <a:t>Z-515</a:t>
            </a: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107</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575049" y="723600"/>
          <a:ext cx="5111752" cy="4952013"/>
        </p:xfrm>
        <a:graphic>
          <a:graphicData uri="http://schemas.openxmlformats.org/drawingml/2006/table">
            <a:tbl>
              <a:tblPr/>
              <a:tblGrid>
                <a:gridCol w="638969"/>
                <a:gridCol w="638969"/>
                <a:gridCol w="638969"/>
                <a:gridCol w="638969"/>
                <a:gridCol w="638969"/>
                <a:gridCol w="638969"/>
                <a:gridCol w="638969"/>
                <a:gridCol w="638969"/>
              </a:tblGrid>
              <a:tr h="177491">
                <a:tc>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C.R.D.A. Cant. Z-515</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en-US" sz="1000" b="0" i="0" u="none" strike="noStrike">
                          <a:solidFill>
                            <a:srgbClr val="000000"/>
                          </a:solidFill>
                          <a:effectLst/>
                          <a:latin typeface="Arial"/>
                        </a:rPr>
                        <a:t>Twin Engine Monoplane Float Plane</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2 + 3</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it-IT" sz="1000" b="0" i="0" u="none" strike="noStrike">
                          <a:solidFill>
                            <a:srgbClr val="000000"/>
                          </a:solidFill>
                          <a:effectLst/>
                          <a:latin typeface="Arial"/>
                        </a:rPr>
                        <a:t>July 1940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1941</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16,29</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22,50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63,00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9,20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3.670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6.390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606">
                <a:tc>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it-IT" sz="1000" b="0" i="0" u="none" strike="noStrike">
                          <a:solidFill>
                            <a:srgbClr val="000000"/>
                          </a:solidFill>
                          <a:effectLst/>
                          <a:latin typeface="Arial"/>
                        </a:rPr>
                        <a:t>2 Isotta-Fraschini RC. 35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it-IT" sz="1000" b="0" i="0" u="none" strike="noStrike">
                          <a:solidFill>
                            <a:srgbClr val="000000"/>
                          </a:solidFill>
                          <a:effectLst/>
                          <a:latin typeface="Arial"/>
                        </a:rPr>
                        <a:t>700 (515 KW) each</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382</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304</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1.900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7.200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Italy</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600 kg</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gridSpan="4">
                  <a:txBody>
                    <a:bodyPr/>
                    <a:lstStyle/>
                    <a:p>
                      <a:pPr algn="l" fontAlgn="b"/>
                      <a:r>
                        <a:rPr lang="en-US" sz="1000" b="0" i="0" u="none" strike="noStrike">
                          <a:solidFill>
                            <a:srgbClr val="000000"/>
                          </a:solidFill>
                          <a:effectLst/>
                          <a:latin typeface="Arial"/>
                        </a:rPr>
                        <a:t>6 x 100 kg or 6 x 50 kg or 6 x 40 kg</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a:noFill/>
                    </a:lnT>
                    <a:lnB>
                      <a:noFill/>
                    </a:lnB>
                  </a:tcPr>
                </a:tc>
              </a:tr>
              <a:tr h="177491">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dirty="0">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9853222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fontScale="90000"/>
          </a:bodyPr>
          <a:lstStyle/>
          <a:p>
            <a:r>
              <a:rPr lang="it-IT" sz="3600" dirty="0" smtClean="0"/>
              <a:t>C.R.D.A. Cant.</a:t>
            </a:r>
            <a:br>
              <a:rPr lang="it-IT" sz="3600" dirty="0" smtClean="0"/>
            </a:br>
            <a:r>
              <a:rPr lang="it-IT" sz="3600" dirty="0" smtClean="0"/>
              <a:t>Z-506 B «Airone»</a:t>
            </a: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108</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575049" y="976525"/>
          <a:ext cx="5111752" cy="4446162"/>
        </p:xfrm>
        <a:graphic>
          <a:graphicData uri="http://schemas.openxmlformats.org/drawingml/2006/table">
            <a:tbl>
              <a:tblPr/>
              <a:tblGrid>
                <a:gridCol w="638969"/>
                <a:gridCol w="638969"/>
                <a:gridCol w="638969"/>
                <a:gridCol w="638969"/>
                <a:gridCol w="638969"/>
                <a:gridCol w="638969"/>
                <a:gridCol w="638969"/>
                <a:gridCol w="638969"/>
              </a:tblGrid>
              <a:tr h="177491">
                <a:tc>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C.R.D.A. Cant. Z-506B "Airone"</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Three-Engine Multi-role Float-Plane</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5</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1939</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1939</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19,45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26,50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92,80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7,46</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8.300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12.300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it-IT" sz="1000" b="0" i="0" u="none" strike="noStrike">
                          <a:solidFill>
                            <a:srgbClr val="000000"/>
                          </a:solidFill>
                          <a:effectLst/>
                          <a:latin typeface="Arial"/>
                        </a:rPr>
                        <a:t>14 min 6 sec at 4000 m</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606">
                <a:tc>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3 Alfa Romeo 126 RC. 34</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780 CV (573 KW) each</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373 at 4000 m</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313</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2.000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7.870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it-IT" sz="1000" b="0" i="0" u="none" strike="noStrike">
                          <a:solidFill>
                            <a:srgbClr val="000000"/>
                          </a:solidFill>
                          <a:effectLst/>
                          <a:latin typeface="Arial"/>
                        </a:rPr>
                        <a:t>Italy, Germany, Yugoslavia</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1300 kg</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2" gridSpan="5">
                  <a:txBody>
                    <a:bodyPr/>
                    <a:lstStyle/>
                    <a:p>
                      <a:pPr algn="l" fontAlgn="t"/>
                      <a:r>
                        <a:rPr lang="en-US" sz="1000" b="0" i="0" u="none" strike="noStrike">
                          <a:solidFill>
                            <a:srgbClr val="000000"/>
                          </a:solidFill>
                          <a:effectLst/>
                          <a:latin typeface="Arial"/>
                        </a:rPr>
                        <a:t>2 x 500 kg or 4 x 160 kg + 3 x 100 k or 2 x 500 + 3 x 100 kg or 1 x 450 mm torpedo</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it-IT"/>
                    </a:p>
                  </a:txBody>
                  <a:tcPr/>
                </a:tc>
                <a:tc rowSpan="2" hMerge="1">
                  <a:txBody>
                    <a:bodyPr/>
                    <a:lstStyle/>
                    <a:p>
                      <a:endParaRPr lang="it-IT"/>
                    </a:p>
                  </a:txBody>
                  <a:tcPr/>
                </a:tc>
                <a:tc rowSpan="2" hMerge="1">
                  <a:txBody>
                    <a:bodyPr/>
                    <a:lstStyle/>
                    <a:p>
                      <a:endParaRPr lang="it-IT"/>
                    </a:p>
                  </a:txBody>
                  <a:tcPr/>
                </a:tc>
                <a:tc rowSpan="2" hMerge="1">
                  <a:txBody>
                    <a:bodyPr/>
                    <a:lstStyle/>
                    <a:p>
                      <a:endParaRPr lang="it-IT"/>
                    </a:p>
                  </a:txBody>
                  <a:tcPr/>
                </a:tc>
              </a:tr>
              <a:tr h="177491">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dirty="0">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bl>
          </a:graphicData>
        </a:graphic>
      </p:graphicFrame>
    </p:spTree>
    <p:extLst>
      <p:ext uri="{BB962C8B-B14F-4D97-AF65-F5344CB8AC3E}">
        <p14:creationId xmlns:p14="http://schemas.microsoft.com/office/powerpoint/2010/main" val="365579220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276872"/>
            <a:ext cx="8229600" cy="1143000"/>
          </a:xfrm>
        </p:spPr>
        <p:txBody>
          <a:bodyPr>
            <a:normAutofit/>
          </a:bodyPr>
          <a:lstStyle/>
          <a:p>
            <a:r>
              <a:rPr lang="it-IT" b="1" dirty="0" smtClean="0"/>
              <a:t>Premiums</a:t>
            </a:r>
            <a:endParaRPr lang="it-IT" b="1"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109</a:t>
            </a:fld>
            <a:endParaRPr lang="it-IT">
              <a:solidFill>
                <a:prstClr val="black">
                  <a:tint val="75000"/>
                </a:prstClr>
              </a:solidFill>
            </a:endParaRPr>
          </a:p>
        </p:txBody>
      </p:sp>
    </p:spTree>
    <p:extLst>
      <p:ext uri="{BB962C8B-B14F-4D97-AF65-F5344CB8AC3E}">
        <p14:creationId xmlns:p14="http://schemas.microsoft.com/office/powerpoint/2010/main" val="1629824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C109EB0-96B2-484B-B59D-62C5023E1BB5}" type="slidenum">
              <a:rPr lang="it-IT" smtClean="0"/>
              <a:t>11</a:t>
            </a:fld>
            <a:endParaRPr lang="it-IT"/>
          </a:p>
        </p:txBody>
      </p:sp>
      <p:pic>
        <p:nvPicPr>
          <p:cNvPr id="7199" name="Picture 31" descr="C:\Users\Marco\Documents\UDC Files\Assault-Dive Bombers-tier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1916113"/>
            <a:ext cx="8784977" cy="3024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81308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a:bodyPr>
          <a:lstStyle/>
          <a:p>
            <a:r>
              <a:rPr lang="it-IT" sz="3600" dirty="0" smtClean="0"/>
              <a:t>PZL P. 24 F</a:t>
            </a: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110</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575049" y="807908"/>
          <a:ext cx="5111752" cy="4783396"/>
        </p:xfrm>
        <a:graphic>
          <a:graphicData uri="http://schemas.openxmlformats.org/drawingml/2006/table">
            <a:tbl>
              <a:tblPr/>
              <a:tblGrid>
                <a:gridCol w="638969"/>
                <a:gridCol w="638969"/>
                <a:gridCol w="638969"/>
                <a:gridCol w="638969"/>
                <a:gridCol w="638969"/>
                <a:gridCol w="638969"/>
                <a:gridCol w="638969"/>
                <a:gridCol w="638969"/>
              </a:tblGrid>
              <a:tr h="177491">
                <a:tc>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PZL P. 24 F</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Single-Engine Fighter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1</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1933</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1937</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7,81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10,68</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17,90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2,69</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1.329</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1.915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it-IT" sz="1000" b="0" i="0" u="none" strike="noStrike">
                          <a:solidFill>
                            <a:srgbClr val="000000"/>
                          </a:solidFill>
                          <a:effectLst/>
                          <a:latin typeface="Arial"/>
                        </a:rPr>
                        <a:t>885 m/min</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606">
                <a:tc>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it-IT" sz="1000" b="0" i="0" u="none" strike="noStrike">
                          <a:solidFill>
                            <a:srgbClr val="000000"/>
                          </a:solidFill>
                          <a:effectLst/>
                          <a:latin typeface="Arial"/>
                        </a:rPr>
                        <a:t>Gnome-Rhône 14N.07</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970 CV (713 KW)</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430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360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700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10.500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en-US" sz="1000" b="0" i="0" u="none" strike="noStrike">
                          <a:solidFill>
                            <a:srgbClr val="000000"/>
                          </a:solidFill>
                          <a:effectLst/>
                          <a:latin typeface="Arial"/>
                        </a:rPr>
                        <a:t>Poland, Germany, Italy, Greece, Turkey, Bulgaria</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100 Kg</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77491">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t"/>
                      <a:r>
                        <a:rPr lang="pt-BR" sz="1000" b="0" i="0" u="none" strike="noStrike" dirty="0">
                          <a:solidFill>
                            <a:srgbClr val="000000"/>
                          </a:solidFill>
                          <a:effectLst/>
                          <a:latin typeface="Arial"/>
                        </a:rPr>
                        <a:t>2 x 50 kg o 4 x 12,5 kg</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Tree>
    <p:extLst>
      <p:ext uri="{BB962C8B-B14F-4D97-AF65-F5344CB8AC3E}">
        <p14:creationId xmlns:p14="http://schemas.microsoft.com/office/powerpoint/2010/main" val="397709703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a:bodyPr>
          <a:lstStyle/>
          <a:p>
            <a:r>
              <a:rPr lang="it-IT" sz="3600" dirty="0" smtClean="0"/>
              <a:t>Junkers </a:t>
            </a:r>
            <a:br>
              <a:rPr lang="it-IT" sz="3600" dirty="0" smtClean="0"/>
            </a:br>
            <a:r>
              <a:rPr lang="it-IT" sz="3600" dirty="0" smtClean="0"/>
              <a:t>Ju. 87 B-2</a:t>
            </a: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111</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575049" y="914403"/>
          <a:ext cx="5111752" cy="4570407"/>
        </p:xfrm>
        <a:graphic>
          <a:graphicData uri="http://schemas.openxmlformats.org/drawingml/2006/table">
            <a:tbl>
              <a:tblPr/>
              <a:tblGrid>
                <a:gridCol w="638969"/>
                <a:gridCol w="638969"/>
                <a:gridCol w="638969"/>
                <a:gridCol w="638969"/>
                <a:gridCol w="638969"/>
                <a:gridCol w="638969"/>
                <a:gridCol w="638969"/>
                <a:gridCol w="638969"/>
              </a:tblGrid>
              <a:tr h="177491">
                <a:tc>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Junkers Ju. 87 B-2</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Single-Engine Dive Bomber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2</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Summer 1939</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1940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11,10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13,80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32,00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4,01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3.187</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4.390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it-IT" sz="1000" b="0" i="0" u="none" strike="noStrike">
                          <a:solidFill>
                            <a:srgbClr val="000000"/>
                          </a:solidFill>
                          <a:effectLst/>
                          <a:latin typeface="Arial"/>
                        </a:rPr>
                        <a:t>12 min to 4000 m</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Junkers Jumo 211 D</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1200 CV (882 KW)</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383</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820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7.900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Germany, Italy, Bulgaria, Yugoslavia, Czechoslovakia, Hungary, Romania, Spain, UK (captured), USA (captured)</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500 kg</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77491">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t"/>
                      <a:r>
                        <a:rPr lang="pt-BR" sz="1000" b="0" i="0" u="none" strike="noStrike" dirty="0">
                          <a:solidFill>
                            <a:srgbClr val="000000"/>
                          </a:solidFill>
                          <a:effectLst/>
                          <a:latin typeface="Arial"/>
                        </a:rPr>
                        <a:t>1 x 500 kg o 1 x 250 + 4 x 50</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Tree>
    <p:extLst>
      <p:ext uri="{BB962C8B-B14F-4D97-AF65-F5344CB8AC3E}">
        <p14:creationId xmlns:p14="http://schemas.microsoft.com/office/powerpoint/2010/main" val="159344824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fontScale="90000"/>
          </a:bodyPr>
          <a:lstStyle/>
          <a:p>
            <a:r>
              <a:rPr lang="it-IT" sz="3600" dirty="0" smtClean="0"/>
              <a:t>Morane Saulnier </a:t>
            </a:r>
            <a:br>
              <a:rPr lang="it-IT" sz="3600" dirty="0" smtClean="0"/>
            </a:br>
            <a:r>
              <a:rPr lang="it-IT" sz="3600" dirty="0" smtClean="0"/>
              <a:t>MS. 406</a:t>
            </a: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112</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575049" y="914403"/>
          <a:ext cx="5111752" cy="4570407"/>
        </p:xfrm>
        <a:graphic>
          <a:graphicData uri="http://schemas.openxmlformats.org/drawingml/2006/table">
            <a:tbl>
              <a:tblPr/>
              <a:tblGrid>
                <a:gridCol w="638969"/>
                <a:gridCol w="638969"/>
                <a:gridCol w="638969"/>
                <a:gridCol w="638969"/>
                <a:gridCol w="638969"/>
                <a:gridCol w="638969"/>
                <a:gridCol w="638969"/>
                <a:gridCol w="638969"/>
              </a:tblGrid>
              <a:tr h="177491">
                <a:tc>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Morane Saulnier MS. 406</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Single-Engine Fighter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1</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August 1935</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1938</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8,15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10,60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16,00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2,80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1.900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2.470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it-IT" sz="1000" b="0" i="0" u="none" strike="noStrike">
                          <a:solidFill>
                            <a:srgbClr val="000000"/>
                          </a:solidFill>
                          <a:effectLst/>
                          <a:latin typeface="Arial"/>
                        </a:rPr>
                        <a:t>660 m/min</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it-IT" sz="1000" b="0" i="0" u="none" strike="noStrike">
                          <a:solidFill>
                            <a:srgbClr val="000000"/>
                          </a:solidFill>
                          <a:effectLst/>
                          <a:latin typeface="Arial"/>
                        </a:rPr>
                        <a:t>Hispano-Suiza 12Y-31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860 CV (633 KW)</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485</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800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9.400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France, Italy, Germany, Poland, Lithuania, China, Finland, Yugoslavia, Thailand, Bulgaria, Switzerland, Turkey</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000" b="0" i="0" u="none" strike="noStrike">
                          <a:solidFill>
                            <a:srgbClr val="000000"/>
                          </a:solidFill>
                          <a:effectLst/>
                          <a:latin typeface="Arial"/>
                        </a:rPr>
                        <a:t> </a:t>
                      </a:r>
                    </a:p>
                  </a:txBody>
                  <a:tcPr marL="8875" marR="8875" marT="887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000" b="0" i="0" u="none" strike="noStrike">
                          <a:solidFill>
                            <a:srgbClr val="000000"/>
                          </a:solidFill>
                          <a:effectLst/>
                          <a:latin typeface="Arial"/>
                        </a:rPr>
                        <a:t> </a:t>
                      </a:r>
                    </a:p>
                  </a:txBody>
                  <a:tcPr marL="8875" marR="8875" marT="887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000" b="0" i="0" u="none" strike="noStrike">
                          <a:solidFill>
                            <a:srgbClr val="000000"/>
                          </a:solidFill>
                          <a:effectLst/>
                          <a:latin typeface="Arial"/>
                        </a:rPr>
                        <a:t> </a:t>
                      </a:r>
                    </a:p>
                  </a:txBody>
                  <a:tcPr marL="8875" marR="8875" marT="887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000" b="0" i="0" u="none" strike="noStrike">
                          <a:solidFill>
                            <a:srgbClr val="000000"/>
                          </a:solidFill>
                          <a:effectLst/>
                          <a:latin typeface="Arial"/>
                        </a:rPr>
                        <a:t> </a:t>
                      </a:r>
                    </a:p>
                  </a:txBody>
                  <a:tcPr marL="8875" marR="8875" marT="887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000" b="0" i="0" u="none" strike="noStrike">
                          <a:solidFill>
                            <a:srgbClr val="000000"/>
                          </a:solidFill>
                          <a:effectLst/>
                          <a:latin typeface="Arial"/>
                        </a:rPr>
                        <a:t> </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491">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dirty="0">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Tree>
    <p:extLst>
      <p:ext uri="{BB962C8B-B14F-4D97-AF65-F5344CB8AC3E}">
        <p14:creationId xmlns:p14="http://schemas.microsoft.com/office/powerpoint/2010/main" val="160557141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a:bodyPr>
          <a:lstStyle/>
          <a:p>
            <a:r>
              <a:rPr lang="it-IT" sz="3600" dirty="0"/>
              <a:t>Rogožarski </a:t>
            </a:r>
            <a:r>
              <a:rPr lang="it-IT" sz="3600" dirty="0" smtClean="0"/>
              <a:t>IK-3</a:t>
            </a:r>
            <a:r>
              <a:rPr lang="it-IT" sz="3600" dirty="0"/>
              <a:t>			</a:t>
            </a:r>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113</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575049" y="807908"/>
          <a:ext cx="5111752" cy="4783396"/>
        </p:xfrm>
        <a:graphic>
          <a:graphicData uri="http://schemas.openxmlformats.org/drawingml/2006/table">
            <a:tbl>
              <a:tblPr/>
              <a:tblGrid>
                <a:gridCol w="638969"/>
                <a:gridCol w="638969"/>
                <a:gridCol w="638969"/>
                <a:gridCol w="638969"/>
                <a:gridCol w="638969"/>
                <a:gridCol w="638969"/>
                <a:gridCol w="638969"/>
                <a:gridCol w="638969"/>
              </a:tblGrid>
              <a:tr h="177491">
                <a:tc>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Rogožarski IK-3</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Single-Engine Fighter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1</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1938</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1940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8,35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10,30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16,60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3,25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1.872</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2.402</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it-IT" sz="1000" b="0" i="0" u="none" strike="noStrike">
                          <a:solidFill>
                            <a:srgbClr val="000000"/>
                          </a:solidFill>
                          <a:effectLst/>
                          <a:latin typeface="Arial"/>
                        </a:rPr>
                        <a:t>6 min 9 sec to 6000 m</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606">
                <a:tc>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Hispano-Suiza/Avia 12Ycrs</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980 CV (720 KW)</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526</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500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9.400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Yugoslavia, Germany, Italy</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491">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dirty="0">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Tree>
    <p:extLst>
      <p:ext uri="{BB962C8B-B14F-4D97-AF65-F5344CB8AC3E}">
        <p14:creationId xmlns:p14="http://schemas.microsoft.com/office/powerpoint/2010/main" val="165942427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fontScale="90000"/>
          </a:bodyPr>
          <a:lstStyle/>
          <a:p>
            <a:r>
              <a:rPr lang="it-IT" sz="3600" dirty="0" smtClean="0"/>
              <a:t>Bell P. 39 Q</a:t>
            </a:r>
            <a:br>
              <a:rPr lang="it-IT" sz="3600" dirty="0" smtClean="0"/>
            </a:br>
            <a:r>
              <a:rPr lang="it-IT" sz="3600" dirty="0" smtClean="0"/>
              <a:t>«Airacobra»</a:t>
            </a:r>
            <a:r>
              <a:rPr lang="it-IT" sz="3600" dirty="0"/>
              <a:t>			</a:t>
            </a:r>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114</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575049" y="914403"/>
          <a:ext cx="5111752" cy="4570407"/>
        </p:xfrm>
        <a:graphic>
          <a:graphicData uri="http://schemas.openxmlformats.org/drawingml/2006/table">
            <a:tbl>
              <a:tblPr/>
              <a:tblGrid>
                <a:gridCol w="638969"/>
                <a:gridCol w="638969"/>
                <a:gridCol w="638969"/>
                <a:gridCol w="638969"/>
                <a:gridCol w="638969"/>
                <a:gridCol w="638969"/>
                <a:gridCol w="638969"/>
                <a:gridCol w="638969"/>
              </a:tblGrid>
              <a:tr h="177491">
                <a:tc>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es-ES" sz="1000" b="1" i="0" u="none" strike="noStrike">
                          <a:solidFill>
                            <a:srgbClr val="000000"/>
                          </a:solidFill>
                          <a:effectLst/>
                          <a:latin typeface="Arial"/>
                        </a:rPr>
                        <a:t>Bell P. 39 Q Airacobra</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Single-Engine Fighter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1</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April 1938</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1942</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9,20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10,36</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19,79</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3,81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2.903</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3.788</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it-IT" sz="1000" b="0" i="0" u="none" strike="noStrike">
                          <a:solidFill>
                            <a:srgbClr val="000000"/>
                          </a:solidFill>
                          <a:effectLst/>
                          <a:latin typeface="Arial"/>
                        </a:rPr>
                        <a:t>792 m/min</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Allison V.1710-85</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1440 CV (1059 KW)</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518</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549</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620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1.770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10.700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USA, Italy, URSS, Australia, France, Portugal, UK, Poland</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500 Lbs</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77491">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dirty="0">
                          <a:solidFill>
                            <a:srgbClr val="000000"/>
                          </a:solidFill>
                          <a:effectLst/>
                          <a:latin typeface="Arial"/>
                        </a:rPr>
                        <a:t>2 x 250 Lbs</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Tree>
    <p:extLst>
      <p:ext uri="{BB962C8B-B14F-4D97-AF65-F5344CB8AC3E}">
        <p14:creationId xmlns:p14="http://schemas.microsoft.com/office/powerpoint/2010/main" val="412987590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fontScale="90000"/>
          </a:bodyPr>
          <a:lstStyle/>
          <a:p>
            <a:r>
              <a:rPr lang="it-IT" sz="3600" dirty="0" smtClean="0"/>
              <a:t>Supermarine</a:t>
            </a:r>
            <a:br>
              <a:rPr lang="it-IT" sz="3600" dirty="0" smtClean="0"/>
            </a:br>
            <a:r>
              <a:rPr lang="it-IT" sz="3600" dirty="0" smtClean="0"/>
              <a:t>Spitfire Mk. VB</a:t>
            </a:r>
            <a:r>
              <a:rPr lang="it-IT" sz="3600" dirty="0"/>
              <a:t>			</a:t>
            </a:r>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115</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575049" y="767973"/>
          <a:ext cx="5111752" cy="4863267"/>
        </p:xfrm>
        <a:graphic>
          <a:graphicData uri="http://schemas.openxmlformats.org/drawingml/2006/table">
            <a:tbl>
              <a:tblPr/>
              <a:tblGrid>
                <a:gridCol w="638969"/>
                <a:gridCol w="638969"/>
                <a:gridCol w="638969"/>
                <a:gridCol w="638969"/>
                <a:gridCol w="638969"/>
                <a:gridCol w="638969"/>
                <a:gridCol w="638969"/>
                <a:gridCol w="638969"/>
              </a:tblGrid>
              <a:tr h="177491">
                <a:tc>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Supermarine Spitfire Mk. V B</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Single-Engine Fighter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1</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1940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1941</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9,18</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11,22</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22,48</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3,44</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2.310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3.073</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it-IT" sz="1000" b="0" i="0" u="none" strike="noStrike">
                          <a:solidFill>
                            <a:srgbClr val="000000"/>
                          </a:solidFill>
                          <a:effectLst/>
                          <a:latin typeface="Arial"/>
                        </a:rPr>
                        <a:t>7 min 30 sec to 6000 m</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Rolls-Royce Merlin 45</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1470 CV (1081 KW)</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600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756</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11.100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UK, Italy, Soviet Union, Poland, France, USA, Australia, Ireland, Belgium, Burma, Indonesia, Canada, Denmark, Egypt, India, Greece, Israel, Netherland, New Zeland, Norway, Portugal, South Africa, Sweden, Thailand, Yugoslavia</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46147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500 Lbs</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77491">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dirty="0">
                          <a:solidFill>
                            <a:srgbClr val="000000"/>
                          </a:solidFill>
                          <a:effectLst/>
                          <a:latin typeface="Arial"/>
                        </a:rPr>
                        <a:t>2 x 250 Lbs</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Tree>
    <p:extLst>
      <p:ext uri="{BB962C8B-B14F-4D97-AF65-F5344CB8AC3E}">
        <p14:creationId xmlns:p14="http://schemas.microsoft.com/office/powerpoint/2010/main" val="354795510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fontScale="90000"/>
          </a:bodyPr>
          <a:lstStyle/>
          <a:p>
            <a:r>
              <a:rPr lang="it-IT" sz="3600" dirty="0" smtClean="0"/>
              <a:t>Lockheed </a:t>
            </a:r>
            <a:br>
              <a:rPr lang="it-IT" sz="3600" dirty="0" smtClean="0"/>
            </a:br>
            <a:r>
              <a:rPr lang="it-IT" sz="3600" dirty="0" smtClean="0"/>
              <a:t>P. 38 G </a:t>
            </a:r>
            <a:br>
              <a:rPr lang="it-IT" sz="3600" dirty="0" smtClean="0"/>
            </a:br>
            <a:r>
              <a:rPr lang="it-IT" sz="3600" dirty="0" smtClean="0"/>
              <a:t>«Lightning»</a:t>
            </a:r>
            <a:r>
              <a:rPr lang="it-IT" sz="3600" dirty="0"/>
              <a:t>			</a:t>
            </a:r>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116</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575049" y="830094"/>
          <a:ext cx="5111752" cy="4739024"/>
        </p:xfrm>
        <a:graphic>
          <a:graphicData uri="http://schemas.openxmlformats.org/drawingml/2006/table">
            <a:tbl>
              <a:tblPr/>
              <a:tblGrid>
                <a:gridCol w="638969"/>
                <a:gridCol w="638969"/>
                <a:gridCol w="638969"/>
                <a:gridCol w="638969"/>
                <a:gridCol w="638969"/>
                <a:gridCol w="638969"/>
                <a:gridCol w="638969"/>
                <a:gridCol w="638969"/>
              </a:tblGrid>
              <a:tr h="177491">
                <a:tc>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Lockheed P. 38 G "Lightning"</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Twin-Engine Heavy Fighter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1</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1942</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1943</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11,53</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15,85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30,42</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5.534</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8.981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it-IT" sz="1000" b="0" i="0" u="none" strike="noStrike">
                          <a:solidFill>
                            <a:srgbClr val="000000"/>
                          </a:solidFill>
                          <a:effectLst/>
                          <a:latin typeface="Arial"/>
                        </a:rPr>
                        <a:t>1122 m/min</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Allison V-1710-51/55 (F10)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1344 CV (988 KW) each</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643 at 7600 m</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850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11.890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U.S.A., Italy, Australia, China, France, Honduras, Portugal, UK</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2000 lbs</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gridSpan="5">
                  <a:txBody>
                    <a:bodyPr/>
                    <a:lstStyle/>
                    <a:p>
                      <a:pPr algn="l" fontAlgn="t"/>
                      <a:r>
                        <a:rPr lang="pt-BR" sz="1000" b="0" i="0" u="none" strike="noStrike">
                          <a:solidFill>
                            <a:srgbClr val="000000"/>
                          </a:solidFill>
                          <a:effectLst/>
                          <a:latin typeface="Arial"/>
                        </a:rPr>
                        <a:t>2 x 1000 lbs o 2 x 500 lbs o 2 x 325 lbs.</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77491">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dirty="0">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5383523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fontScale="90000"/>
          </a:bodyPr>
          <a:lstStyle/>
          <a:p>
            <a:r>
              <a:rPr lang="it-IT" sz="3600" dirty="0" smtClean="0"/>
              <a:t>Messerschmitt</a:t>
            </a:r>
            <a:br>
              <a:rPr lang="it-IT" sz="3600" dirty="0" smtClean="0"/>
            </a:br>
            <a:r>
              <a:rPr lang="it-IT" sz="3600" dirty="0" smtClean="0"/>
              <a:t>Bf. 109 G-10AS</a:t>
            </a:r>
            <a:r>
              <a:rPr lang="it-IT" sz="3600" dirty="0"/>
              <a:t>			</a:t>
            </a:r>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117</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575049" y="914403"/>
          <a:ext cx="5111752" cy="4570407"/>
        </p:xfrm>
        <a:graphic>
          <a:graphicData uri="http://schemas.openxmlformats.org/drawingml/2006/table">
            <a:tbl>
              <a:tblPr/>
              <a:tblGrid>
                <a:gridCol w="638969"/>
                <a:gridCol w="638969"/>
                <a:gridCol w="638969"/>
                <a:gridCol w="638969"/>
                <a:gridCol w="638969"/>
                <a:gridCol w="638969"/>
                <a:gridCol w="638969"/>
                <a:gridCol w="638969"/>
              </a:tblGrid>
              <a:tr h="177491">
                <a:tc>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Messerschmitt Bf 109 G-10AS</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Single-Engine Fighter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1</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1944</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October 1944</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8,84</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9,95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16,10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2,49</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1.970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3.500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it-IT" sz="1000" b="0" i="0" u="none" strike="noStrike">
                          <a:solidFill>
                            <a:srgbClr val="000000"/>
                          </a:solidFill>
                          <a:effectLst/>
                          <a:latin typeface="Arial"/>
                        </a:rPr>
                        <a:t>1020 m/min</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Daimler-Benz DB605 DB</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1775 CV (1324 KW) with 50MW</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685 with 50 MW</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525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850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12.500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Germany, Italy, Hungary, Yugoslavia, Bulgaria,Czechoslovakia</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000" b="0" i="0" u="none" strike="noStrike">
                          <a:solidFill>
                            <a:srgbClr val="000000"/>
                          </a:solidFill>
                          <a:effectLst/>
                          <a:latin typeface="Arial"/>
                        </a:rPr>
                        <a:t> </a:t>
                      </a:r>
                    </a:p>
                  </a:txBody>
                  <a:tcPr marL="8875" marR="8875" marT="887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000" b="0" i="0" u="none" strike="noStrike">
                          <a:solidFill>
                            <a:srgbClr val="000000"/>
                          </a:solidFill>
                          <a:effectLst/>
                          <a:latin typeface="Arial"/>
                        </a:rPr>
                        <a:t> </a:t>
                      </a:r>
                    </a:p>
                  </a:txBody>
                  <a:tcPr marL="8875" marR="8875" marT="887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000" b="0" i="0" u="none" strike="noStrike">
                          <a:solidFill>
                            <a:srgbClr val="000000"/>
                          </a:solidFill>
                          <a:effectLst/>
                          <a:latin typeface="Arial"/>
                        </a:rPr>
                        <a:t> </a:t>
                      </a:r>
                    </a:p>
                  </a:txBody>
                  <a:tcPr marL="8875" marR="8875" marT="887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000" b="0" i="0" u="none" strike="noStrike">
                          <a:solidFill>
                            <a:srgbClr val="000000"/>
                          </a:solidFill>
                          <a:effectLst/>
                          <a:latin typeface="Arial"/>
                        </a:rPr>
                        <a:t> </a:t>
                      </a:r>
                    </a:p>
                  </a:txBody>
                  <a:tcPr marL="8875" marR="8875" marT="887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000" b="0" i="0" u="none" strike="noStrike">
                          <a:solidFill>
                            <a:srgbClr val="000000"/>
                          </a:solidFill>
                          <a:effectLst/>
                          <a:latin typeface="Arial"/>
                        </a:rPr>
                        <a:t> </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491">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dirty="0">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Tree>
    <p:extLst>
      <p:ext uri="{BB962C8B-B14F-4D97-AF65-F5344CB8AC3E}">
        <p14:creationId xmlns:p14="http://schemas.microsoft.com/office/powerpoint/2010/main" val="314139222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611560" y="260648"/>
            <a:ext cx="7772400" cy="6408712"/>
          </a:xfrm>
        </p:spPr>
        <p:txBody>
          <a:bodyPr anchor="t">
            <a:normAutofit/>
          </a:bodyPr>
          <a:lstStyle/>
          <a:p>
            <a:pPr algn="ctr"/>
            <a:r>
              <a:rPr lang="it-IT" sz="4000" b="1" i="1" dirty="0" smtClean="0">
                <a:solidFill>
                  <a:schemeClr val="tx1"/>
                </a:solidFill>
              </a:rPr>
              <a:t>Index</a:t>
            </a:r>
          </a:p>
          <a:p>
            <a:r>
              <a:rPr lang="it-IT" sz="1100" u="sng" dirty="0" smtClean="0">
                <a:solidFill>
                  <a:schemeClr val="tx1"/>
                </a:solidFill>
              </a:rPr>
              <a:t>Lists</a:t>
            </a:r>
            <a:r>
              <a:rPr lang="it-IT" sz="1100" dirty="0" smtClean="0">
                <a:solidFill>
                  <a:schemeClr val="tx1"/>
                </a:solidFill>
              </a:rPr>
              <a:t>				</a:t>
            </a:r>
          </a:p>
          <a:p>
            <a:r>
              <a:rPr lang="it-IT" sz="1100" dirty="0" smtClean="0">
                <a:solidFill>
                  <a:schemeClr val="tx1"/>
                </a:solidFill>
              </a:rPr>
              <a:t>Fighters		</a:t>
            </a:r>
            <a:r>
              <a:rPr lang="it-IT" sz="1100" dirty="0">
                <a:solidFill>
                  <a:schemeClr val="tx1"/>
                </a:solidFill>
              </a:rPr>
              <a:t>	3-4	SAI Ambrosini 207		</a:t>
            </a:r>
            <a:r>
              <a:rPr lang="it-IT" sz="1100" dirty="0" smtClean="0">
                <a:solidFill>
                  <a:schemeClr val="tx1"/>
                </a:solidFill>
              </a:rPr>
              <a:t>40</a:t>
            </a:r>
            <a:endParaRPr lang="it-IT" sz="1100" dirty="0">
              <a:solidFill>
                <a:schemeClr val="tx1"/>
              </a:solidFill>
            </a:endParaRPr>
          </a:p>
          <a:p>
            <a:r>
              <a:rPr lang="it-IT" sz="1100" dirty="0" smtClean="0">
                <a:solidFill>
                  <a:schemeClr val="tx1"/>
                </a:solidFill>
              </a:rPr>
              <a:t>Heavy Fighters			6	Reggiane Re. 2001 CB «Falco II»	41</a:t>
            </a:r>
          </a:p>
          <a:p>
            <a:r>
              <a:rPr lang="it-IT" sz="1100" dirty="0" smtClean="0">
                <a:solidFill>
                  <a:schemeClr val="tx1"/>
                </a:solidFill>
              </a:rPr>
              <a:t>Sea Bombers			8	Reggiane Re. 2001 CN «Falco II»	42</a:t>
            </a:r>
          </a:p>
          <a:p>
            <a:r>
              <a:rPr lang="it-IT" sz="1100" dirty="0" smtClean="0">
                <a:solidFill>
                  <a:schemeClr val="tx1"/>
                </a:solidFill>
              </a:rPr>
              <a:t>Assault/Dive Bombers		10-11	Reggiane Re. 2001 GV «Falco II»	43</a:t>
            </a:r>
          </a:p>
          <a:p>
            <a:r>
              <a:rPr lang="it-IT" sz="1100" dirty="0" smtClean="0">
                <a:solidFill>
                  <a:schemeClr val="tx1"/>
                </a:solidFill>
              </a:rPr>
              <a:t>Medium/Heavy Bombers		13-14	Caproni-Vizzola F6M		44</a:t>
            </a:r>
          </a:p>
          <a:p>
            <a:r>
              <a:rPr lang="it-IT" sz="1100" dirty="0" smtClean="0">
                <a:solidFill>
                  <a:schemeClr val="tx1"/>
                </a:solidFill>
              </a:rPr>
              <a:t>Premiums			16	Caproni-Vizzola F6MZ		45</a:t>
            </a:r>
          </a:p>
          <a:p>
            <a:r>
              <a:rPr lang="it-IT" sz="1100" u="sng" dirty="0" smtClean="0">
                <a:solidFill>
                  <a:schemeClr val="tx1"/>
                </a:solidFill>
              </a:rPr>
              <a:t>Aircraft Data Sheets</a:t>
            </a:r>
            <a:r>
              <a:rPr lang="it-IT" sz="1100" dirty="0" smtClean="0">
                <a:solidFill>
                  <a:schemeClr val="tx1"/>
                </a:solidFill>
              </a:rPr>
              <a:t>			Macchi-Castoldi MC. 205 V «Veltro»	46	</a:t>
            </a:r>
            <a:endParaRPr lang="it-IT" sz="1100" u="sng" dirty="0" smtClean="0">
              <a:solidFill>
                <a:schemeClr val="tx1"/>
              </a:solidFill>
            </a:endParaRPr>
          </a:p>
          <a:p>
            <a:r>
              <a:rPr lang="it-IT" sz="1100" u="sng" dirty="0" smtClean="0">
                <a:solidFill>
                  <a:schemeClr val="tx1"/>
                </a:solidFill>
              </a:rPr>
              <a:t>Fighters</a:t>
            </a:r>
            <a:r>
              <a:rPr lang="it-IT" sz="1100" dirty="0">
                <a:solidFill>
                  <a:schemeClr val="tx1"/>
                </a:solidFill>
              </a:rPr>
              <a:t>				Macchi-Castoldi MC 205 N1 «Orione»	</a:t>
            </a:r>
            <a:r>
              <a:rPr lang="it-IT" sz="1100" dirty="0" smtClean="0">
                <a:solidFill>
                  <a:schemeClr val="tx1"/>
                </a:solidFill>
              </a:rPr>
              <a:t>47</a:t>
            </a:r>
            <a:endParaRPr lang="it-IT" sz="1100" u="sng" dirty="0" smtClean="0">
              <a:solidFill>
                <a:schemeClr val="tx1"/>
              </a:solidFill>
            </a:endParaRPr>
          </a:p>
          <a:p>
            <a:r>
              <a:rPr lang="it-IT" sz="1100" dirty="0" smtClean="0">
                <a:solidFill>
                  <a:schemeClr val="tx1"/>
                </a:solidFill>
              </a:rPr>
              <a:t>Fiat C.R. 32		</a:t>
            </a:r>
            <a:r>
              <a:rPr lang="it-IT" sz="1100" dirty="0">
                <a:solidFill>
                  <a:schemeClr val="tx1"/>
                </a:solidFill>
              </a:rPr>
              <a:t>	19	Macchi-Castoldi MC 205 N2 «Orione»	</a:t>
            </a:r>
            <a:r>
              <a:rPr lang="it-IT" sz="1100" dirty="0" smtClean="0">
                <a:solidFill>
                  <a:schemeClr val="tx1"/>
                </a:solidFill>
              </a:rPr>
              <a:t>48</a:t>
            </a:r>
          </a:p>
          <a:p>
            <a:r>
              <a:rPr lang="it-IT" sz="1100" dirty="0" smtClean="0">
                <a:solidFill>
                  <a:schemeClr val="tx1"/>
                </a:solidFill>
              </a:rPr>
              <a:t>Fiat C.R. 32 Bis		</a:t>
            </a:r>
            <a:r>
              <a:rPr lang="it-IT" sz="1100" dirty="0">
                <a:solidFill>
                  <a:schemeClr val="tx1"/>
                </a:solidFill>
              </a:rPr>
              <a:t>	22	Reggiane Re. 2005 «Sagittario»		</a:t>
            </a:r>
            <a:r>
              <a:rPr lang="it-IT" sz="1100" dirty="0" smtClean="0">
                <a:solidFill>
                  <a:schemeClr val="tx1"/>
                </a:solidFill>
              </a:rPr>
              <a:t>49</a:t>
            </a:r>
          </a:p>
          <a:p>
            <a:r>
              <a:rPr lang="it-IT" sz="1100" dirty="0" smtClean="0">
                <a:solidFill>
                  <a:schemeClr val="tx1"/>
                </a:solidFill>
              </a:rPr>
              <a:t>Fiat C.R. 32 Ter		</a:t>
            </a:r>
            <a:r>
              <a:rPr lang="it-IT" sz="1100" dirty="0">
                <a:solidFill>
                  <a:schemeClr val="tx1"/>
                </a:solidFill>
              </a:rPr>
              <a:t>	23	Fiat G. 55 «Centauro»		</a:t>
            </a:r>
            <a:r>
              <a:rPr lang="it-IT" sz="1100" dirty="0" smtClean="0">
                <a:solidFill>
                  <a:schemeClr val="tx1"/>
                </a:solidFill>
              </a:rPr>
              <a:t>50</a:t>
            </a:r>
          </a:p>
          <a:p>
            <a:r>
              <a:rPr lang="it-IT" sz="1100" dirty="0" smtClean="0">
                <a:solidFill>
                  <a:schemeClr val="tx1"/>
                </a:solidFill>
              </a:rPr>
              <a:t>Fiat C.R. 32 Quater	</a:t>
            </a:r>
            <a:r>
              <a:rPr lang="it-IT" sz="1100" dirty="0">
                <a:solidFill>
                  <a:schemeClr val="tx1"/>
                </a:solidFill>
              </a:rPr>
              <a:t>	24	Piaggio P. 119			</a:t>
            </a:r>
            <a:r>
              <a:rPr lang="it-IT" sz="1100" dirty="0" smtClean="0">
                <a:solidFill>
                  <a:schemeClr val="tx1"/>
                </a:solidFill>
              </a:rPr>
              <a:t>51</a:t>
            </a:r>
          </a:p>
          <a:p>
            <a:r>
              <a:rPr lang="it-IT" sz="1100" dirty="0">
                <a:solidFill>
                  <a:schemeClr val="tx1"/>
                </a:solidFill>
              </a:rPr>
              <a:t>IMAM Ro. 44			25	Fiat G. 56			</a:t>
            </a:r>
            <a:r>
              <a:rPr lang="it-IT" sz="1100" dirty="0" smtClean="0">
                <a:solidFill>
                  <a:schemeClr val="tx1"/>
                </a:solidFill>
              </a:rPr>
              <a:t>52</a:t>
            </a:r>
            <a:endParaRPr lang="it-IT" sz="1100" dirty="0">
              <a:solidFill>
                <a:schemeClr val="tx1"/>
              </a:solidFill>
            </a:endParaRPr>
          </a:p>
          <a:p>
            <a:r>
              <a:rPr lang="it-IT" sz="1100" dirty="0">
                <a:solidFill>
                  <a:schemeClr val="tx1"/>
                </a:solidFill>
              </a:rPr>
              <a:t>Fiat C.R. 42 «Falco»	</a:t>
            </a:r>
            <a:r>
              <a:rPr lang="it-IT" sz="1100" dirty="0" smtClean="0">
                <a:solidFill>
                  <a:schemeClr val="tx1"/>
                </a:solidFill>
              </a:rPr>
              <a:t>	27</a:t>
            </a:r>
            <a:r>
              <a:rPr lang="it-IT" sz="1100" dirty="0">
                <a:solidFill>
                  <a:schemeClr val="tx1"/>
                </a:solidFill>
              </a:rPr>
              <a:t>	Fiat «Vampire» FB Mk. 5		</a:t>
            </a:r>
            <a:r>
              <a:rPr lang="it-IT" sz="1100" dirty="0" smtClean="0">
                <a:solidFill>
                  <a:schemeClr val="tx1"/>
                </a:solidFill>
              </a:rPr>
              <a:t>53</a:t>
            </a:r>
            <a:endParaRPr lang="it-IT" sz="1100" dirty="0">
              <a:solidFill>
                <a:schemeClr val="tx1"/>
              </a:solidFill>
            </a:endParaRPr>
          </a:p>
          <a:p>
            <a:r>
              <a:rPr lang="it-IT" sz="1100" dirty="0">
                <a:solidFill>
                  <a:schemeClr val="tx1"/>
                </a:solidFill>
              </a:rPr>
              <a:t>Fiat G. 50 Series II «Freccia»		29	Fiat «Vampire»  FB 52 A		</a:t>
            </a:r>
            <a:r>
              <a:rPr lang="it-IT" sz="1100" dirty="0" smtClean="0">
                <a:solidFill>
                  <a:schemeClr val="tx1"/>
                </a:solidFill>
              </a:rPr>
              <a:t>54</a:t>
            </a:r>
            <a:endParaRPr lang="it-IT" sz="1100" dirty="0">
              <a:solidFill>
                <a:schemeClr val="tx1"/>
              </a:solidFill>
            </a:endParaRPr>
          </a:p>
          <a:p>
            <a:r>
              <a:rPr lang="it-IT" sz="1100" dirty="0">
                <a:solidFill>
                  <a:schemeClr val="tx1"/>
                </a:solidFill>
              </a:rPr>
              <a:t>Fiat G. 50 Bis «Freccia»		31	Fiat «Vampire» NF </a:t>
            </a:r>
            <a:r>
              <a:rPr lang="it-IT" sz="1100" dirty="0" smtClean="0">
                <a:solidFill>
                  <a:schemeClr val="tx1"/>
                </a:solidFill>
              </a:rPr>
              <a:t>54</a:t>
            </a:r>
            <a:r>
              <a:rPr lang="it-IT" sz="1100" dirty="0">
                <a:solidFill>
                  <a:schemeClr val="tx1"/>
                </a:solidFill>
              </a:rPr>
              <a:t>		55</a:t>
            </a:r>
          </a:p>
          <a:p>
            <a:r>
              <a:rPr lang="it-IT" sz="1100" dirty="0">
                <a:solidFill>
                  <a:schemeClr val="tx1"/>
                </a:solidFill>
              </a:rPr>
              <a:t>Macchi-Castoldi MC 200 «</a:t>
            </a:r>
            <a:r>
              <a:rPr lang="it-IT" sz="1100" dirty="0" smtClean="0">
                <a:solidFill>
                  <a:schemeClr val="tx1"/>
                </a:solidFill>
              </a:rPr>
              <a:t>Saetta»    	32</a:t>
            </a:r>
            <a:endParaRPr lang="it-IT" sz="1100" dirty="0">
              <a:solidFill>
                <a:schemeClr val="tx1"/>
              </a:solidFill>
            </a:endParaRPr>
          </a:p>
          <a:p>
            <a:r>
              <a:rPr lang="it-IT" sz="1100" dirty="0">
                <a:solidFill>
                  <a:schemeClr val="tx1"/>
                </a:solidFill>
              </a:rPr>
              <a:t>Reggiane Re. 2000	</a:t>
            </a:r>
            <a:r>
              <a:rPr lang="it-IT" sz="1100" dirty="0" smtClean="0">
                <a:solidFill>
                  <a:schemeClr val="tx1"/>
                </a:solidFill>
              </a:rPr>
              <a:t>	33</a:t>
            </a:r>
            <a:endParaRPr lang="it-IT" sz="1100" dirty="0">
              <a:solidFill>
                <a:schemeClr val="tx1"/>
              </a:solidFill>
            </a:endParaRPr>
          </a:p>
          <a:p>
            <a:r>
              <a:rPr lang="it-IT" sz="1100" dirty="0">
                <a:solidFill>
                  <a:schemeClr val="tx1"/>
                </a:solidFill>
              </a:rPr>
              <a:t>Mavag Heja II		</a:t>
            </a:r>
            <a:r>
              <a:rPr lang="it-IT" sz="1100" dirty="0" smtClean="0">
                <a:solidFill>
                  <a:schemeClr val="tx1"/>
                </a:solidFill>
              </a:rPr>
              <a:t>	34</a:t>
            </a:r>
            <a:endParaRPr lang="it-IT" sz="1100" dirty="0">
              <a:solidFill>
                <a:schemeClr val="tx1"/>
              </a:solidFill>
            </a:endParaRPr>
          </a:p>
          <a:p>
            <a:r>
              <a:rPr lang="it-IT" sz="1100" dirty="0">
                <a:solidFill>
                  <a:schemeClr val="tx1"/>
                </a:solidFill>
              </a:rPr>
              <a:t>Reggiane Re. 2001 Series 0 «Ariete»	</a:t>
            </a:r>
            <a:r>
              <a:rPr lang="it-IT" sz="1100" dirty="0" smtClean="0">
                <a:solidFill>
                  <a:schemeClr val="tx1"/>
                </a:solidFill>
              </a:rPr>
              <a:t>35</a:t>
            </a:r>
            <a:endParaRPr lang="it-IT" sz="1100" dirty="0">
              <a:solidFill>
                <a:schemeClr val="tx1"/>
              </a:solidFill>
            </a:endParaRPr>
          </a:p>
          <a:p>
            <a:r>
              <a:rPr lang="it-IT" sz="1100" dirty="0">
                <a:solidFill>
                  <a:schemeClr val="tx1"/>
                </a:solidFill>
              </a:rPr>
              <a:t>Reggiane Re. 2002 «Ariete 2»		</a:t>
            </a:r>
            <a:r>
              <a:rPr lang="it-IT" sz="1100" dirty="0" smtClean="0">
                <a:solidFill>
                  <a:schemeClr val="tx1"/>
                </a:solidFill>
              </a:rPr>
              <a:t>36</a:t>
            </a:r>
          </a:p>
          <a:p>
            <a:r>
              <a:rPr lang="it-IT" sz="1100" dirty="0">
                <a:solidFill>
                  <a:schemeClr val="tx1"/>
                </a:solidFill>
              </a:rPr>
              <a:t>Macchi-Castoldi MC 202 Serie I «Folgore»	37</a:t>
            </a:r>
          </a:p>
          <a:p>
            <a:r>
              <a:rPr lang="it-IT" sz="1100" dirty="0">
                <a:solidFill>
                  <a:schemeClr val="tx1"/>
                </a:solidFill>
              </a:rPr>
              <a:t>Macchi-Castoldi MC 202 CB «Folgore»	38</a:t>
            </a:r>
          </a:p>
          <a:p>
            <a:r>
              <a:rPr lang="it-IT" sz="1100" dirty="0">
                <a:solidFill>
                  <a:schemeClr val="tx1"/>
                </a:solidFill>
              </a:rPr>
              <a:t>Macchi Castoldi MC 202 EC «Folgore»	39</a:t>
            </a:r>
          </a:p>
          <a:p>
            <a:endParaRPr lang="it-IT" sz="1100" b="1" dirty="0">
              <a:solidFill>
                <a:schemeClr val="tx1"/>
              </a:solidFill>
            </a:endParaRPr>
          </a:p>
          <a:p>
            <a:endParaRPr lang="it-IT" sz="2400" b="1" dirty="0">
              <a:solidFill>
                <a:schemeClr val="tx1"/>
              </a:solidFill>
            </a:endParaRPr>
          </a:p>
        </p:txBody>
      </p:sp>
      <p:sp>
        <p:nvSpPr>
          <p:cNvPr id="10" name="Slide Number Placeholder 9"/>
          <p:cNvSpPr>
            <a:spLocks noGrp="1"/>
          </p:cNvSpPr>
          <p:nvPr>
            <p:ph type="sldNum" sz="quarter" idx="12"/>
          </p:nvPr>
        </p:nvSpPr>
        <p:spPr/>
        <p:txBody>
          <a:bodyPr/>
          <a:lstStyle/>
          <a:p>
            <a:fld id="{2C109EB0-96B2-484B-B59D-62C5023E1BB5}" type="slidenum">
              <a:rPr lang="it-IT" smtClean="0"/>
              <a:t>118</a:t>
            </a:fld>
            <a:endParaRPr lang="it-IT" dirty="0"/>
          </a:p>
        </p:txBody>
      </p:sp>
    </p:spTree>
    <p:extLst>
      <p:ext uri="{BB962C8B-B14F-4D97-AF65-F5344CB8AC3E}">
        <p14:creationId xmlns:p14="http://schemas.microsoft.com/office/powerpoint/2010/main" val="3914753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20888"/>
            <a:ext cx="8229600" cy="1143000"/>
          </a:xfrm>
        </p:spPr>
        <p:txBody>
          <a:bodyPr>
            <a:normAutofit/>
          </a:bodyPr>
          <a:lstStyle/>
          <a:p>
            <a:r>
              <a:rPr lang="it-IT" sz="6000" b="1" dirty="0" smtClean="0"/>
              <a:t>Medium/Heavy Bombers</a:t>
            </a:r>
            <a:endParaRPr lang="it-IT" sz="6000" b="1" dirty="0"/>
          </a:p>
        </p:txBody>
      </p:sp>
      <p:sp>
        <p:nvSpPr>
          <p:cNvPr id="4" name="Slide Number Placeholder 3"/>
          <p:cNvSpPr>
            <a:spLocks noGrp="1"/>
          </p:cNvSpPr>
          <p:nvPr>
            <p:ph type="sldNum" sz="quarter" idx="12"/>
          </p:nvPr>
        </p:nvSpPr>
        <p:spPr/>
        <p:txBody>
          <a:bodyPr/>
          <a:lstStyle/>
          <a:p>
            <a:fld id="{2C109EB0-96B2-484B-B59D-62C5023E1BB5}" type="slidenum">
              <a:rPr lang="it-IT" smtClean="0"/>
              <a:t>12</a:t>
            </a:fld>
            <a:endParaRPr lang="it-IT"/>
          </a:p>
        </p:txBody>
      </p:sp>
    </p:spTree>
    <p:extLst>
      <p:ext uri="{BB962C8B-B14F-4D97-AF65-F5344CB8AC3E}">
        <p14:creationId xmlns:p14="http://schemas.microsoft.com/office/powerpoint/2010/main" val="1477758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C109EB0-96B2-484B-B59D-62C5023E1BB5}" type="slidenum">
              <a:rPr lang="it-IT" smtClean="0"/>
              <a:t>13</a:t>
            </a:fld>
            <a:endParaRPr lang="it-IT"/>
          </a:p>
        </p:txBody>
      </p:sp>
      <p:pic>
        <p:nvPicPr>
          <p:cNvPr id="8225" name="Picture 33" descr="C:\Users\Marco\Documents\UDC Files\Medium-Heavy Bombers w-tier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76250"/>
            <a:ext cx="8712968" cy="590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89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C109EB0-96B2-484B-B59D-62C5023E1BB5}" type="slidenum">
              <a:rPr lang="it-IT" smtClean="0"/>
              <a:t>14</a:t>
            </a:fld>
            <a:endParaRPr lang="it-IT"/>
          </a:p>
        </p:txBody>
      </p:sp>
      <p:pic>
        <p:nvPicPr>
          <p:cNvPr id="9249" name="Picture 33" descr="C:\Users\Marco\Documents\UDC Files\Medium-Heavy Bombers w-tier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552450"/>
            <a:ext cx="8784976" cy="5751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7037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C109EB0-96B2-484B-B59D-62C5023E1BB5}" type="slidenum">
              <a:rPr lang="it-IT" smtClean="0"/>
              <a:t>15</a:t>
            </a:fld>
            <a:endParaRPr lang="it-IT"/>
          </a:p>
        </p:txBody>
      </p:sp>
      <p:pic>
        <p:nvPicPr>
          <p:cNvPr id="13314" name="Picture 2" descr="C:\Users\Marco\Documents\UDC Files\Medium-Heavy Bombers w-tiers-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82588"/>
            <a:ext cx="8568952" cy="609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351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80928"/>
            <a:ext cx="8229600" cy="1143000"/>
          </a:xfrm>
        </p:spPr>
        <p:txBody>
          <a:bodyPr>
            <a:normAutofit/>
          </a:bodyPr>
          <a:lstStyle/>
          <a:p>
            <a:r>
              <a:rPr lang="it-IT" sz="6000" b="1" dirty="0" smtClean="0"/>
              <a:t>Premiums</a:t>
            </a:r>
            <a:endParaRPr lang="it-IT" sz="6000" b="1" dirty="0"/>
          </a:p>
        </p:txBody>
      </p:sp>
      <p:sp>
        <p:nvSpPr>
          <p:cNvPr id="4" name="Slide Number Placeholder 3"/>
          <p:cNvSpPr>
            <a:spLocks noGrp="1"/>
          </p:cNvSpPr>
          <p:nvPr>
            <p:ph type="sldNum" sz="quarter" idx="12"/>
          </p:nvPr>
        </p:nvSpPr>
        <p:spPr/>
        <p:txBody>
          <a:bodyPr/>
          <a:lstStyle/>
          <a:p>
            <a:fld id="{2C109EB0-96B2-484B-B59D-62C5023E1BB5}" type="slidenum">
              <a:rPr lang="it-IT" smtClean="0"/>
              <a:t>16</a:t>
            </a:fld>
            <a:endParaRPr lang="it-IT"/>
          </a:p>
        </p:txBody>
      </p:sp>
    </p:spTree>
    <p:extLst>
      <p:ext uri="{BB962C8B-B14F-4D97-AF65-F5344CB8AC3E}">
        <p14:creationId xmlns:p14="http://schemas.microsoft.com/office/powerpoint/2010/main" val="2602722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C109EB0-96B2-484B-B59D-62C5023E1BB5}" type="slidenum">
              <a:rPr lang="it-IT" smtClean="0"/>
              <a:t>17</a:t>
            </a:fld>
            <a:endParaRPr lang="it-IT"/>
          </a:p>
        </p:txBody>
      </p:sp>
      <p:pic>
        <p:nvPicPr>
          <p:cNvPr id="10275" name="Picture 35" descr="C:\Users\Marco\Documents\UDC Files\Premium-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5" y="476250"/>
            <a:ext cx="8280921" cy="5903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8349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80928"/>
            <a:ext cx="8229600" cy="1143000"/>
          </a:xfrm>
        </p:spPr>
        <p:txBody>
          <a:bodyPr>
            <a:normAutofit/>
          </a:bodyPr>
          <a:lstStyle/>
          <a:p>
            <a:r>
              <a:rPr lang="it-IT" sz="6000" dirty="0" smtClean="0"/>
              <a:t>Aircrafts Data Sheets</a:t>
            </a:r>
            <a:endParaRPr lang="it-IT" sz="6000" dirty="0"/>
          </a:p>
        </p:txBody>
      </p:sp>
      <p:sp>
        <p:nvSpPr>
          <p:cNvPr id="4" name="Slide Number Placeholder 3"/>
          <p:cNvSpPr>
            <a:spLocks noGrp="1"/>
          </p:cNvSpPr>
          <p:nvPr>
            <p:ph type="sldNum" sz="quarter" idx="12"/>
          </p:nvPr>
        </p:nvSpPr>
        <p:spPr/>
        <p:txBody>
          <a:bodyPr/>
          <a:lstStyle/>
          <a:p>
            <a:fld id="{2C109EB0-96B2-484B-B59D-62C5023E1BB5}" type="slidenum">
              <a:rPr lang="it-IT" smtClean="0"/>
              <a:t>18</a:t>
            </a:fld>
            <a:endParaRPr lang="it-IT"/>
          </a:p>
        </p:txBody>
      </p:sp>
    </p:spTree>
    <p:extLst>
      <p:ext uri="{BB962C8B-B14F-4D97-AF65-F5344CB8AC3E}">
        <p14:creationId xmlns:p14="http://schemas.microsoft.com/office/powerpoint/2010/main" val="8980006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060848"/>
            <a:ext cx="8229600" cy="2007096"/>
          </a:xfrm>
        </p:spPr>
        <p:txBody>
          <a:bodyPr/>
          <a:lstStyle/>
          <a:p>
            <a:r>
              <a:rPr lang="it-IT" b="1" dirty="0" smtClean="0"/>
              <a:t>Fighters</a:t>
            </a:r>
            <a:br>
              <a:rPr lang="it-IT" b="1" dirty="0" smtClean="0"/>
            </a:br>
            <a:endParaRPr lang="it-IT" b="1" dirty="0"/>
          </a:p>
        </p:txBody>
      </p:sp>
      <p:sp>
        <p:nvSpPr>
          <p:cNvPr id="3" name="Slide Number Placeholder 2"/>
          <p:cNvSpPr>
            <a:spLocks noGrp="1"/>
          </p:cNvSpPr>
          <p:nvPr>
            <p:ph type="sldNum" sz="quarter" idx="12"/>
          </p:nvPr>
        </p:nvSpPr>
        <p:spPr/>
        <p:txBody>
          <a:bodyPr/>
          <a:lstStyle/>
          <a:p>
            <a:fld id="{2C109EB0-96B2-484B-B59D-62C5023E1BB5}" type="slidenum">
              <a:rPr lang="it-IT" smtClean="0"/>
              <a:t>19</a:t>
            </a:fld>
            <a:endParaRPr lang="it-IT"/>
          </a:p>
        </p:txBody>
      </p:sp>
    </p:spTree>
    <p:extLst>
      <p:ext uri="{BB962C8B-B14F-4D97-AF65-F5344CB8AC3E}">
        <p14:creationId xmlns:p14="http://schemas.microsoft.com/office/powerpoint/2010/main" val="4261673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564904"/>
            <a:ext cx="8219256" cy="1296144"/>
          </a:xfrm>
        </p:spPr>
        <p:txBody>
          <a:bodyPr>
            <a:normAutofit/>
          </a:bodyPr>
          <a:lstStyle/>
          <a:p>
            <a:r>
              <a:rPr lang="it-IT" sz="6000" b="1" dirty="0" smtClean="0"/>
              <a:t>Fighters</a:t>
            </a:r>
            <a:endParaRPr lang="it-IT" sz="6000" b="1" dirty="0"/>
          </a:p>
        </p:txBody>
      </p:sp>
      <p:sp>
        <p:nvSpPr>
          <p:cNvPr id="4" name="Slide Number Placeholder 3"/>
          <p:cNvSpPr>
            <a:spLocks noGrp="1"/>
          </p:cNvSpPr>
          <p:nvPr>
            <p:ph type="sldNum" sz="quarter" idx="12"/>
          </p:nvPr>
        </p:nvSpPr>
        <p:spPr/>
        <p:txBody>
          <a:bodyPr/>
          <a:lstStyle/>
          <a:p>
            <a:fld id="{2C109EB0-96B2-484B-B59D-62C5023E1BB5}" type="slidenum">
              <a:rPr lang="it-IT" smtClean="0"/>
              <a:t>2</a:t>
            </a:fld>
            <a:endParaRPr lang="it-IT"/>
          </a:p>
        </p:txBody>
      </p:sp>
    </p:spTree>
    <p:extLst>
      <p:ext uri="{BB962C8B-B14F-4D97-AF65-F5344CB8AC3E}">
        <p14:creationId xmlns:p14="http://schemas.microsoft.com/office/powerpoint/2010/main" val="18253122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786210"/>
          </a:xfrm>
        </p:spPr>
        <p:txBody>
          <a:bodyPr anchor="t">
            <a:normAutofit fontScale="90000"/>
          </a:bodyPr>
          <a:lstStyle/>
          <a:p>
            <a:pPr algn="l"/>
            <a:r>
              <a:rPr lang="en-US" sz="2700" dirty="0"/>
              <a:t>Fiat CR 32</a:t>
            </a:r>
            <a:br>
              <a:rPr lang="en-US" sz="2700" dirty="0"/>
            </a:br>
            <a:r>
              <a:rPr lang="en-US" sz="1200" dirty="0"/>
              <a:t>Single-engine biplane fighter, the first prototype (serial MM 201) flew for the first time on April 28th, 1933, test pilot was Brach Papa.</a:t>
            </a:r>
            <a:br>
              <a:rPr lang="en-US" sz="1200" dirty="0"/>
            </a:br>
            <a:r>
              <a:rPr lang="en-US" sz="1200" dirty="0"/>
              <a:t>CR 32 was one of the top protagonists in Spain during 1936-1939 Civil War, as well as in acrobatic shows in Europe in those few years before WW2.</a:t>
            </a:r>
            <a:br>
              <a:rPr lang="en-US" sz="1200" dirty="0"/>
            </a:br>
            <a:r>
              <a:rPr lang="en-US" sz="1200" dirty="0"/>
              <a:t>Agile, well armed (for those times) it was the most qualifying project of </a:t>
            </a:r>
            <a:r>
              <a:rPr lang="en-US" sz="1200" dirty="0" err="1"/>
              <a:t>Celestino</a:t>
            </a:r>
            <a:r>
              <a:rPr lang="en-US" sz="1200" dirty="0"/>
              <a:t> </a:t>
            </a:r>
            <a:r>
              <a:rPr lang="en-US" sz="1200" dirty="0" err="1"/>
              <a:t>Rosatelli</a:t>
            </a:r>
            <a:r>
              <a:rPr lang="en-US" sz="1200" dirty="0"/>
              <a:t> (as the CR of the plane name stays for). It was one of most exported planes of 1930’s, bought even by China, in the need to get modern planes to fight Japanese invasion.</a:t>
            </a:r>
            <a:br>
              <a:rPr lang="en-US" sz="1200" dirty="0"/>
            </a:br>
            <a:r>
              <a:rPr lang="en-US" sz="1200" dirty="0"/>
              <a:t>At the beginning of WW2 the CR 32 was already obsolete, but it still equipped many </a:t>
            </a:r>
            <a:r>
              <a:rPr lang="en-US" sz="1200" dirty="0" err="1"/>
              <a:t>Regia</a:t>
            </a:r>
            <a:r>
              <a:rPr lang="en-US" sz="1200" dirty="0"/>
              <a:t> </a:t>
            </a:r>
            <a:r>
              <a:rPr lang="en-US" sz="1200" dirty="0" err="1"/>
              <a:t>Aeronautica</a:t>
            </a:r>
            <a:r>
              <a:rPr lang="en-US" sz="1200" dirty="0"/>
              <a:t> (Italian Royal Air Force) fighter squadrons, and they fought in </a:t>
            </a:r>
            <a:r>
              <a:rPr lang="en-US" sz="1200" dirty="0" err="1"/>
              <a:t>Lybia</a:t>
            </a:r>
            <a:r>
              <a:rPr lang="en-US" sz="1200" dirty="0"/>
              <a:t>, Italian Eastern Africa, Crete. After </a:t>
            </a:r>
            <a:r>
              <a:rPr lang="en-US" sz="1200" dirty="0" err="1"/>
              <a:t>Creta</a:t>
            </a:r>
            <a:r>
              <a:rPr lang="en-US" sz="1200" dirty="0"/>
              <a:t> was conquered by Axis troops, CR 32 was relegated to fighting train duties. </a:t>
            </a:r>
            <a:br>
              <a:rPr lang="en-US" sz="1200" dirty="0"/>
            </a:br>
            <a:endParaRPr lang="it-IT" sz="1200"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1520" y="2132856"/>
            <a:ext cx="3299410" cy="4535760"/>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563888" y="2204864"/>
            <a:ext cx="5379213" cy="3528392"/>
          </a:xfrm>
        </p:spPr>
      </p:pic>
      <p:sp>
        <p:nvSpPr>
          <p:cNvPr id="3" name="Slide Number Placeholder 2"/>
          <p:cNvSpPr>
            <a:spLocks noGrp="1"/>
          </p:cNvSpPr>
          <p:nvPr>
            <p:ph type="sldNum" sz="quarter" idx="12"/>
          </p:nvPr>
        </p:nvSpPr>
        <p:spPr/>
        <p:txBody>
          <a:bodyPr/>
          <a:lstStyle/>
          <a:p>
            <a:fld id="{2C109EB0-96B2-484B-B59D-62C5023E1BB5}" type="slidenum">
              <a:rPr lang="it-IT" smtClean="0"/>
              <a:t>20</a:t>
            </a:fld>
            <a:endParaRPr lang="it-IT"/>
          </a:p>
        </p:txBody>
      </p:sp>
    </p:spTree>
    <p:extLst>
      <p:ext uri="{BB962C8B-B14F-4D97-AF65-F5344CB8AC3E}">
        <p14:creationId xmlns:p14="http://schemas.microsoft.com/office/powerpoint/2010/main" val="456447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373616" cy="6192688"/>
          </a:xfrm>
        </p:spPr>
        <p:txBody>
          <a:bodyPr anchor="t">
            <a:normAutofit/>
          </a:bodyPr>
          <a:lstStyle/>
          <a:p>
            <a:pPr algn="l"/>
            <a:r>
              <a:rPr lang="it-IT" sz="4800" b="1" dirty="0" smtClean="0"/>
              <a:t/>
            </a:r>
            <a:br>
              <a:rPr lang="it-IT" sz="4800" b="1" dirty="0" smtClean="0"/>
            </a:br>
            <a:endParaRPr lang="it-IT" sz="4800" b="1" dirty="0"/>
          </a:p>
        </p:txBody>
      </p:sp>
      <p:sp>
        <p:nvSpPr>
          <p:cNvPr id="4" name="Slide Number Placeholder 3"/>
          <p:cNvSpPr>
            <a:spLocks noGrp="1"/>
          </p:cNvSpPr>
          <p:nvPr>
            <p:ph type="sldNum" sz="quarter" idx="12"/>
          </p:nvPr>
        </p:nvSpPr>
        <p:spPr/>
        <p:txBody>
          <a:bodyPr/>
          <a:lstStyle/>
          <a:p>
            <a:fld id="{2C109EB0-96B2-484B-B59D-62C5023E1BB5}" type="slidenum">
              <a:rPr lang="it-IT" smtClean="0"/>
              <a:t>21</a:t>
            </a:fld>
            <a:endParaRPr lang="it-IT"/>
          </a:p>
        </p:txBody>
      </p:sp>
      <p:pic>
        <p:nvPicPr>
          <p:cNvPr id="11267" name="Picture 3" descr="C:\Users\Marco\Documents\PROGETTO TECH TREE\Images\Fighters\cr.32\fiat_cr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6243" y="89654"/>
            <a:ext cx="2989933" cy="164700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Marco\Documents\PROGETTO TECH TREE\Images\Fighters\cr.32\575362_10150949203174377_335268222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709" y="5351612"/>
            <a:ext cx="3063039" cy="1317745"/>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C:\Users\Marco\Documents\PROGETTO TECH TREE\Images\Fighters\cr.32\559372_10150960352709377_1687865146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09" y="1656566"/>
            <a:ext cx="3168352" cy="1659064"/>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C:\Users\Marco\Documents\PROGETTO TECH TREE\Images\Fighters\cr.32\d08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131778"/>
            <a:ext cx="2842715" cy="1524382"/>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descr="C:\Users\Marco\Documents\PROGETTO TECH TREE\Images\Fighters\cr.32\131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9061" y="1764689"/>
            <a:ext cx="3042083" cy="1442817"/>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C:\Users\Marco\Documents\PROGETTO TECH TREE\Images\Fighters\cr.32\398812_10150960354344377_840181835_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766" y="3330843"/>
            <a:ext cx="3019419" cy="1630486"/>
          </a:xfrm>
          <a:prstGeom prst="rect">
            <a:avLst/>
          </a:prstGeom>
          <a:noFill/>
          <a:extLst>
            <a:ext uri="{909E8E84-426E-40DD-AFC4-6F175D3DCCD1}">
              <a14:hiddenFill xmlns:a14="http://schemas.microsoft.com/office/drawing/2010/main">
                <a:solidFill>
                  <a:srgbClr val="FFFFFF"/>
                </a:solidFill>
              </a14:hiddenFill>
            </a:ext>
          </a:extLst>
        </p:spPr>
      </p:pic>
      <p:pic>
        <p:nvPicPr>
          <p:cNvPr id="11273" name="Picture 9" descr="C:\Users\Marco\Documents\PROGETTO TECH TREE\Images\Fighters\cr.32\cr.32 ungherese\p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23748" y="3315630"/>
            <a:ext cx="3155833" cy="2921682"/>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C:\Users\Marco\Documents\PROGETTO TECH TREE\Images\Fighters\cr.32\cr.32 cinese\p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6393564" y="1556792"/>
            <a:ext cx="2616920" cy="2430226"/>
          </a:xfrm>
          <a:prstGeom prst="rect">
            <a:avLst/>
          </a:prstGeom>
          <a:noFill/>
          <a:extLst>
            <a:ext uri="{909E8E84-426E-40DD-AFC4-6F175D3DCCD1}">
              <a14:hiddenFill xmlns:a14="http://schemas.microsoft.com/office/drawing/2010/main">
                <a:solidFill>
                  <a:srgbClr val="FFFFFF"/>
                </a:solidFill>
              </a14:hiddenFill>
            </a:ext>
          </a:extLst>
        </p:spPr>
      </p:pic>
      <p:pic>
        <p:nvPicPr>
          <p:cNvPr id="11275" name="Picture 11" descr="C:\Users\Marco\Documents\PROGETTO TECH TREE\Images\Fighters\cr.32\cr32ter_mm3447_tn.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93564" y="4293096"/>
            <a:ext cx="2756216" cy="1821499"/>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C:\Users\Marco\Documents\PROGETTO TECH TREE\Images\Fighters\cr.32\579504_10150949164234377_862982032_n.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20146" y="48653"/>
            <a:ext cx="2363755" cy="1504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8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107504" y="332656"/>
            <a:ext cx="2664295" cy="2952328"/>
          </a:xfrm>
        </p:spPr>
        <p:txBody>
          <a:bodyPr>
            <a:noAutofit/>
          </a:bodyPr>
          <a:lstStyle/>
          <a:p>
            <a:r>
              <a:rPr lang="it-IT" sz="4000" dirty="0" smtClean="0"/>
              <a:t>Fiat C.R. 32 </a:t>
            </a:r>
            <a:r>
              <a:rPr lang="it-IT" sz="4000" dirty="0"/>
              <a:t/>
            </a:r>
            <a:br>
              <a:rPr lang="it-IT" sz="4000" dirty="0"/>
            </a:br>
            <a:r>
              <a:rPr lang="it-IT" sz="4000" dirty="0" smtClean="0"/>
              <a:t/>
            </a:r>
            <a:br>
              <a:rPr lang="it-IT" sz="4000" dirty="0" smtClean="0"/>
            </a:br>
            <a:endParaRPr lang="it-IT" sz="4000" dirty="0"/>
          </a:p>
        </p:txBody>
      </p:sp>
      <p:sp>
        <p:nvSpPr>
          <p:cNvPr id="4" name="Slide Number Placeholder 3"/>
          <p:cNvSpPr>
            <a:spLocks noGrp="1"/>
          </p:cNvSpPr>
          <p:nvPr>
            <p:ph type="sldNum" sz="quarter" idx="12"/>
          </p:nvPr>
        </p:nvSpPr>
        <p:spPr/>
        <p:txBody>
          <a:bodyPr/>
          <a:lstStyle/>
          <a:p>
            <a:fld id="{2C109EB0-96B2-484B-B59D-62C5023E1BB5}" type="slidenum">
              <a:rPr lang="it-IT" smtClean="0"/>
              <a:t>22</a:t>
            </a:fld>
            <a:endParaRPr lang="it-IT"/>
          </a:p>
        </p:txBody>
      </p:sp>
      <p:graphicFrame>
        <p:nvGraphicFramePr>
          <p:cNvPr id="3" name="Content Placeholder 2"/>
          <p:cNvGraphicFramePr>
            <a:graphicFrameLocks noGrp="1"/>
          </p:cNvGraphicFramePr>
          <p:nvPr>
            <p:ph idx="1"/>
          </p:nvPr>
        </p:nvGraphicFramePr>
        <p:xfrm>
          <a:off x="3575049" y="386366"/>
          <a:ext cx="5111752" cy="5626481"/>
        </p:xfrm>
        <a:graphic>
          <a:graphicData uri="http://schemas.openxmlformats.org/drawingml/2006/table">
            <a:tbl>
              <a:tblPr/>
              <a:tblGrid>
                <a:gridCol w="638969"/>
                <a:gridCol w="638969"/>
                <a:gridCol w="638969"/>
                <a:gridCol w="638969"/>
                <a:gridCol w="638969"/>
                <a:gridCol w="638969"/>
                <a:gridCol w="638969"/>
                <a:gridCol w="638969"/>
              </a:tblGrid>
              <a:tr h="177491">
                <a:tc>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Fiat CR 32</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Single-Engine Biplane Fighter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1</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April 1933</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1934</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7,45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9,50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22,10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2,63</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1.325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1.850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it-IT" sz="1000" b="0" i="0" u="none" strike="noStrike">
                          <a:solidFill>
                            <a:srgbClr val="000000"/>
                          </a:solidFill>
                          <a:effectLst/>
                          <a:latin typeface="Arial"/>
                        </a:rPr>
                        <a:t>7 min 30 sec to 4000 m</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606">
                <a:tc>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Fiat A. 30 R.A.</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600 CV (441 KW)</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366</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780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9.200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 China, </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6" gridSpan="5">
                  <a:txBody>
                    <a:bodyPr/>
                    <a:lstStyle/>
                    <a:p>
                      <a:pPr algn="l" fontAlgn="t"/>
                      <a:r>
                        <a:rPr lang="it-IT" sz="1000" b="0" i="0" u="none" strike="noStrike">
                          <a:solidFill>
                            <a:srgbClr val="000000"/>
                          </a:solidFill>
                          <a:effectLst/>
                          <a:latin typeface="Arial"/>
                        </a:rPr>
                        <a:t> </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hMerge="1">
                  <a:txBody>
                    <a:bodyPr/>
                    <a:lstStyle/>
                    <a:p>
                      <a:endParaRPr lang="it-IT"/>
                    </a:p>
                  </a:txBody>
                  <a:tcPr/>
                </a:tc>
                <a:tc rowSpan="6" hMerge="1">
                  <a:txBody>
                    <a:bodyPr/>
                    <a:lstStyle/>
                    <a:p>
                      <a:endParaRPr lang="it-IT"/>
                    </a:p>
                  </a:txBody>
                  <a:tcPr/>
                </a:tc>
                <a:tc rowSpan="6" hMerge="1">
                  <a:txBody>
                    <a:bodyPr/>
                    <a:lstStyle/>
                    <a:p>
                      <a:endParaRPr lang="it-IT"/>
                    </a:p>
                  </a:txBody>
                  <a:tcPr/>
                </a:tc>
                <a:tc rowSpan="6"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77491">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dirty="0">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bl>
          </a:graphicData>
        </a:graphic>
      </p:graphicFrame>
    </p:spTree>
    <p:extLst>
      <p:ext uri="{BB962C8B-B14F-4D97-AF65-F5344CB8AC3E}">
        <p14:creationId xmlns:p14="http://schemas.microsoft.com/office/powerpoint/2010/main" val="41839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556792"/>
            <a:ext cx="3008313" cy="1162050"/>
          </a:xfrm>
        </p:spPr>
        <p:txBody>
          <a:bodyPr>
            <a:normAutofit fontScale="90000"/>
          </a:bodyPr>
          <a:lstStyle/>
          <a:p>
            <a:r>
              <a:rPr lang="it-IT" sz="4000" dirty="0" smtClean="0"/>
              <a:t>Fiat C.R. 32 Bis</a:t>
            </a:r>
            <a:br>
              <a:rPr lang="it-IT" sz="4000" dirty="0" smtClean="0"/>
            </a:br>
            <a:endParaRPr lang="it-IT" sz="4000" dirty="0"/>
          </a:p>
        </p:txBody>
      </p:sp>
      <p:sp>
        <p:nvSpPr>
          <p:cNvPr id="4" name="Slide Number Placeholder 3"/>
          <p:cNvSpPr>
            <a:spLocks noGrp="1"/>
          </p:cNvSpPr>
          <p:nvPr>
            <p:ph type="sldNum" sz="quarter" idx="12"/>
          </p:nvPr>
        </p:nvSpPr>
        <p:spPr/>
        <p:txBody>
          <a:bodyPr/>
          <a:lstStyle/>
          <a:p>
            <a:fld id="{2C109EB0-96B2-484B-B59D-62C5023E1BB5}" type="slidenum">
              <a:rPr lang="it-IT" smtClean="0"/>
              <a:t>23</a:t>
            </a:fld>
            <a:endParaRPr lang="it-IT"/>
          </a:p>
        </p:txBody>
      </p:sp>
      <p:graphicFrame>
        <p:nvGraphicFramePr>
          <p:cNvPr id="5" name="Content Placeholder 4"/>
          <p:cNvGraphicFramePr>
            <a:graphicFrameLocks noGrp="1"/>
          </p:cNvGraphicFramePr>
          <p:nvPr>
            <p:ph idx="1"/>
          </p:nvPr>
        </p:nvGraphicFramePr>
        <p:xfrm>
          <a:off x="3575049" y="807908"/>
          <a:ext cx="5111752" cy="4783396"/>
        </p:xfrm>
        <a:graphic>
          <a:graphicData uri="http://schemas.openxmlformats.org/drawingml/2006/table">
            <a:tbl>
              <a:tblPr/>
              <a:tblGrid>
                <a:gridCol w="638969"/>
                <a:gridCol w="638969"/>
                <a:gridCol w="638969"/>
                <a:gridCol w="638969"/>
                <a:gridCol w="638969"/>
                <a:gridCol w="638969"/>
                <a:gridCol w="638969"/>
                <a:gridCol w="638969"/>
              </a:tblGrid>
              <a:tr h="177491">
                <a:tc>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Fiat CR. 32 Bis</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Single-Engine Biplane Fighter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1</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1936</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1936</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7,45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9,50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22,10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2,63</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1.400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1.970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it-IT" sz="1000" b="0" i="0" u="none" strike="noStrike">
                          <a:solidFill>
                            <a:srgbClr val="000000"/>
                          </a:solidFill>
                          <a:effectLst/>
                          <a:latin typeface="Arial"/>
                        </a:rPr>
                        <a:t>5 min 30 sec to 3000 m</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606">
                <a:tc>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Fiat A. 30 R.A. Bis</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600 CV (441 KW)</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350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780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8.000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en-US" sz="1000" b="0" i="0" u="none" strike="noStrike">
                          <a:solidFill>
                            <a:srgbClr val="000000"/>
                          </a:solidFill>
                          <a:effectLst/>
                          <a:latin typeface="Arial"/>
                        </a:rPr>
                        <a:t>Italy, Hungary, Germany, Austria, Spain</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en-US" sz="1000" b="0" i="0" u="none" strike="noStrike">
                          <a:solidFill>
                            <a:srgbClr val="000000"/>
                          </a:solidFill>
                          <a:effectLst/>
                          <a:latin typeface="Arial"/>
                        </a:rPr>
                        <a:t>from 1940 variants: 100 kg</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77491">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ctr"/>
                      <a:r>
                        <a:rPr lang="en-US" sz="1000" b="0" i="0" u="none" strike="noStrike" dirty="0">
                          <a:solidFill>
                            <a:srgbClr val="000000"/>
                          </a:solidFill>
                          <a:effectLst/>
                          <a:latin typeface="Arial"/>
                        </a:rPr>
                        <a:t>1 x 100 kg or 2 x 50 kg or 2 bomb release gears</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Tree>
    <p:extLst>
      <p:ext uri="{BB962C8B-B14F-4D97-AF65-F5344CB8AC3E}">
        <p14:creationId xmlns:p14="http://schemas.microsoft.com/office/powerpoint/2010/main" val="4018955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628800"/>
            <a:ext cx="3008313" cy="1162050"/>
          </a:xfrm>
        </p:spPr>
        <p:txBody>
          <a:bodyPr>
            <a:normAutofit fontScale="90000"/>
          </a:bodyPr>
          <a:lstStyle/>
          <a:p>
            <a:r>
              <a:rPr lang="it-IT" sz="4000" dirty="0" smtClean="0"/>
              <a:t>Fiat C.R. 32 Ter</a:t>
            </a:r>
            <a:br>
              <a:rPr lang="it-IT" sz="4000" dirty="0" smtClean="0"/>
            </a:br>
            <a:endParaRPr lang="it-IT" sz="4000" dirty="0"/>
          </a:p>
        </p:txBody>
      </p:sp>
      <p:sp>
        <p:nvSpPr>
          <p:cNvPr id="4" name="Slide Number Placeholder 3"/>
          <p:cNvSpPr>
            <a:spLocks noGrp="1"/>
          </p:cNvSpPr>
          <p:nvPr>
            <p:ph type="sldNum" sz="quarter" idx="12"/>
          </p:nvPr>
        </p:nvSpPr>
        <p:spPr/>
        <p:txBody>
          <a:bodyPr/>
          <a:lstStyle/>
          <a:p>
            <a:fld id="{2C109EB0-96B2-484B-B59D-62C5023E1BB5}" type="slidenum">
              <a:rPr lang="it-IT" smtClean="0"/>
              <a:t>24</a:t>
            </a:fld>
            <a:endParaRPr lang="it-IT"/>
          </a:p>
        </p:txBody>
      </p:sp>
      <p:graphicFrame>
        <p:nvGraphicFramePr>
          <p:cNvPr id="5" name="Content Placeholder 4"/>
          <p:cNvGraphicFramePr>
            <a:graphicFrameLocks noGrp="1"/>
          </p:cNvGraphicFramePr>
          <p:nvPr>
            <p:ph idx="1"/>
          </p:nvPr>
        </p:nvGraphicFramePr>
        <p:xfrm>
          <a:off x="3575049" y="821220"/>
          <a:ext cx="5111752" cy="4756773"/>
        </p:xfrm>
        <a:graphic>
          <a:graphicData uri="http://schemas.openxmlformats.org/drawingml/2006/table">
            <a:tbl>
              <a:tblPr/>
              <a:tblGrid>
                <a:gridCol w="638969"/>
                <a:gridCol w="638969"/>
                <a:gridCol w="638969"/>
                <a:gridCol w="638969"/>
                <a:gridCol w="638969"/>
                <a:gridCol w="638969"/>
                <a:gridCol w="638969"/>
                <a:gridCol w="638969"/>
              </a:tblGrid>
              <a:tr h="177491">
                <a:tc>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Fiat CR. 32 Ter</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Single-Engine Biplane Fighter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1937</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it-IT" sz="1000" b="0" i="0" u="none" strike="noStrike">
                          <a:solidFill>
                            <a:srgbClr val="000000"/>
                          </a:solidFill>
                          <a:effectLst/>
                          <a:latin typeface="Arial"/>
                        </a:rPr>
                        <a:t>1937</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7,45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9,50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22,10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2,63</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1.335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1.860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it-IT" sz="1000" b="0" i="0" u="none" strike="noStrike">
                          <a:solidFill>
                            <a:srgbClr val="000000"/>
                          </a:solidFill>
                          <a:effectLst/>
                          <a:latin typeface="Arial"/>
                        </a:rPr>
                        <a:t>7 min 40 sec to 4000 m</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3857">
                <a:tc>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Fiat A. 30 R.A. Bis</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600 CV (441 KW)</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351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780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8.000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 Spain</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en-US" sz="1000" b="0" i="0" u="none" strike="noStrike">
                          <a:solidFill>
                            <a:srgbClr val="000000"/>
                          </a:solidFill>
                          <a:effectLst/>
                          <a:latin typeface="Arial"/>
                        </a:rPr>
                        <a:t>from 1940 variants: 100 kg</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ctr"/>
                      <a:r>
                        <a:rPr lang="en-US" sz="1000" b="0" i="0" u="none" strike="noStrike" dirty="0">
                          <a:solidFill>
                            <a:srgbClr val="000000"/>
                          </a:solidFill>
                          <a:effectLst/>
                          <a:latin typeface="Arial"/>
                        </a:rPr>
                        <a:t>1 x 100 kg or 2 x 50 kg or 2 bomb release gears</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Tree>
    <p:extLst>
      <p:ext uri="{BB962C8B-B14F-4D97-AF65-F5344CB8AC3E}">
        <p14:creationId xmlns:p14="http://schemas.microsoft.com/office/powerpoint/2010/main" val="1195213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3008313" cy="1162050"/>
          </a:xfrm>
        </p:spPr>
        <p:txBody>
          <a:bodyPr>
            <a:normAutofit fontScale="90000"/>
          </a:bodyPr>
          <a:lstStyle/>
          <a:p>
            <a:r>
              <a:rPr lang="it-IT" sz="4000" dirty="0" smtClean="0"/>
              <a:t>Fiat C.R. 32 Quater</a:t>
            </a:r>
            <a:endParaRPr lang="it-IT" sz="4000" dirty="0"/>
          </a:p>
        </p:txBody>
      </p:sp>
      <p:sp>
        <p:nvSpPr>
          <p:cNvPr id="4" name="Slide Number Placeholder 3"/>
          <p:cNvSpPr>
            <a:spLocks noGrp="1"/>
          </p:cNvSpPr>
          <p:nvPr>
            <p:ph type="sldNum" sz="quarter" idx="12"/>
          </p:nvPr>
        </p:nvSpPr>
        <p:spPr/>
        <p:txBody>
          <a:bodyPr/>
          <a:lstStyle/>
          <a:p>
            <a:fld id="{2C109EB0-96B2-484B-B59D-62C5023E1BB5}" type="slidenum">
              <a:rPr lang="it-IT" smtClean="0"/>
              <a:t>25</a:t>
            </a:fld>
            <a:endParaRPr lang="it-IT"/>
          </a:p>
        </p:txBody>
      </p:sp>
      <p:graphicFrame>
        <p:nvGraphicFramePr>
          <p:cNvPr id="5" name="Content Placeholder 4"/>
          <p:cNvGraphicFramePr>
            <a:graphicFrameLocks noGrp="1"/>
          </p:cNvGraphicFramePr>
          <p:nvPr>
            <p:ph idx="1"/>
          </p:nvPr>
        </p:nvGraphicFramePr>
        <p:xfrm>
          <a:off x="3575049" y="812345"/>
          <a:ext cx="5111752" cy="4774522"/>
        </p:xfrm>
        <a:graphic>
          <a:graphicData uri="http://schemas.openxmlformats.org/drawingml/2006/table">
            <a:tbl>
              <a:tblPr/>
              <a:tblGrid>
                <a:gridCol w="638969"/>
                <a:gridCol w="638969"/>
                <a:gridCol w="638969"/>
                <a:gridCol w="638969"/>
                <a:gridCol w="638969"/>
                <a:gridCol w="638969"/>
                <a:gridCol w="638969"/>
                <a:gridCol w="638969"/>
              </a:tblGrid>
              <a:tr h="177491">
                <a:tc>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Fiat CR. 32 Quater</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Single-Engine Biplane Fighter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1937</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it-IT" sz="1000" b="0" i="0" u="none" strike="noStrike">
                          <a:solidFill>
                            <a:srgbClr val="000000"/>
                          </a:solidFill>
                          <a:effectLst/>
                          <a:latin typeface="Arial"/>
                        </a:rPr>
                        <a:t>1937</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7,45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9,50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22,10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2,63</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1.380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1.905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it-IT" sz="1000" b="0" i="0" u="none" strike="noStrike">
                          <a:solidFill>
                            <a:srgbClr val="000000"/>
                          </a:solidFill>
                          <a:effectLst/>
                          <a:latin typeface="Arial"/>
                        </a:rPr>
                        <a:t>5 min 10 sec to 3000 m</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606">
                <a:tc>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Fiat A. 30 R.A. Bis</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600 CV (441 KW)</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356</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780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7.550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 Germany, Venezuela, Paraguay, Spain</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en-US" sz="1000" b="0" i="0" u="none" strike="noStrike">
                          <a:solidFill>
                            <a:srgbClr val="000000"/>
                          </a:solidFill>
                          <a:effectLst/>
                          <a:latin typeface="Arial"/>
                        </a:rPr>
                        <a:t>from 1940 variants: 100 kg</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ctr"/>
                      <a:r>
                        <a:rPr lang="en-US" sz="1000" b="0" i="0" u="none" strike="noStrike" dirty="0">
                          <a:solidFill>
                            <a:srgbClr val="000000"/>
                          </a:solidFill>
                          <a:effectLst/>
                          <a:latin typeface="Arial"/>
                        </a:rPr>
                        <a:t>1 x 100 kg or 2 x 50 kg or 2 bomb release gears</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Tree>
    <p:extLst>
      <p:ext uri="{BB962C8B-B14F-4D97-AF65-F5344CB8AC3E}">
        <p14:creationId xmlns:p14="http://schemas.microsoft.com/office/powerpoint/2010/main" val="978165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1426170"/>
          </a:xfrm>
        </p:spPr>
        <p:txBody>
          <a:bodyPr anchor="t">
            <a:normAutofit fontScale="90000"/>
          </a:bodyPr>
          <a:lstStyle/>
          <a:p>
            <a:pPr algn="l"/>
            <a:r>
              <a:rPr lang="en-US" sz="2700" dirty="0"/>
              <a:t>IMAM Ro. 44</a:t>
            </a:r>
            <a:br>
              <a:rPr lang="en-US" sz="2700" dirty="0"/>
            </a:br>
            <a:r>
              <a:rPr lang="en-US" sz="1200" dirty="0"/>
              <a:t>Single-engine biplane sea fighter, the first prototype flew for the first time in October 1936, test pilot was </a:t>
            </a:r>
            <a:r>
              <a:rPr lang="en-US" sz="1200" dirty="0" err="1"/>
              <a:t>Nicolò</a:t>
            </a:r>
            <a:r>
              <a:rPr lang="en-US" sz="1200" dirty="0"/>
              <a:t> Lana. It was a heavily modified version of a previous two-seat naval observation plane produced by same IMAM factory, the Ro. 43: max speed does not change too much, just a few knots; but </a:t>
            </a:r>
            <a:r>
              <a:rPr lang="en-US" sz="1200" dirty="0" err="1"/>
              <a:t>manoeuvrability</a:t>
            </a:r>
            <a:r>
              <a:rPr lang="en-US" sz="1200" dirty="0"/>
              <a:t> was greatly improved., and </a:t>
            </a:r>
            <a:r>
              <a:rPr lang="en-US" sz="1200" dirty="0" err="1"/>
              <a:t>Regia</a:t>
            </a:r>
            <a:r>
              <a:rPr lang="en-US" sz="1200" dirty="0"/>
              <a:t> </a:t>
            </a:r>
            <a:r>
              <a:rPr lang="en-US" sz="1200" dirty="0" err="1"/>
              <a:t>Aeronautica</a:t>
            </a:r>
            <a:r>
              <a:rPr lang="en-US" sz="1200" dirty="0"/>
              <a:t> gave the role of fighter to Ro. 44.</a:t>
            </a:r>
            <a:br>
              <a:rPr lang="en-US" sz="1200" dirty="0"/>
            </a:br>
            <a:r>
              <a:rPr lang="en-US" sz="1200" dirty="0"/>
              <a:t>At the beginning of WW2 the plane was obsolete, and its presence in the </a:t>
            </a:r>
            <a:r>
              <a:rPr lang="en-US" sz="1200" dirty="0" err="1"/>
              <a:t>Regia</a:t>
            </a:r>
            <a:r>
              <a:rPr lang="en-US" sz="1200" dirty="0"/>
              <a:t> </a:t>
            </a:r>
            <a:r>
              <a:rPr lang="en-US" sz="1200" dirty="0" err="1"/>
              <a:t>Aeronautica</a:t>
            </a:r>
            <a:r>
              <a:rPr lang="en-US" sz="1200" dirty="0"/>
              <a:t> army list was reduced to a single squadron, 161a </a:t>
            </a:r>
            <a:r>
              <a:rPr lang="en-US" sz="1200" dirty="0" err="1"/>
              <a:t>Squadriglia</a:t>
            </a:r>
            <a:r>
              <a:rPr lang="en-US" sz="1200" dirty="0"/>
              <a:t> </a:t>
            </a:r>
            <a:r>
              <a:rPr lang="en-US" sz="1200" dirty="0" err="1"/>
              <a:t>Autonoma</a:t>
            </a:r>
            <a:r>
              <a:rPr lang="en-US" sz="1200" dirty="0"/>
              <a:t>, based in </a:t>
            </a:r>
            <a:r>
              <a:rPr lang="en-US" sz="1200" dirty="0" err="1"/>
              <a:t>Lero</a:t>
            </a:r>
            <a:r>
              <a:rPr lang="en-US" sz="1200" dirty="0"/>
              <a:t>, Aegean Sea, with just 7 serviceable aircrafts.</a:t>
            </a:r>
            <a:br>
              <a:rPr lang="en-US" sz="1200" dirty="0"/>
            </a:br>
            <a:r>
              <a:rPr lang="en-US" sz="1200" dirty="0"/>
              <a:t>After June 1941 the Ro. 44 was assigned to second line duties.</a:t>
            </a:r>
            <a:br>
              <a:rPr lang="en-US" sz="1200" dirty="0"/>
            </a:br>
            <a:endParaRPr lang="it-IT" sz="1200" dirty="0"/>
          </a:p>
        </p:txBody>
      </p:sp>
      <p:pic>
        <p:nvPicPr>
          <p:cNvPr id="12" name="Content Placeholder 1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748979"/>
            <a:ext cx="4038600" cy="2544318"/>
          </a:xfrm>
        </p:spPr>
      </p:pic>
      <p:sp>
        <p:nvSpPr>
          <p:cNvPr id="5" name="Slide Number Placeholder 4"/>
          <p:cNvSpPr>
            <a:spLocks noGrp="1"/>
          </p:cNvSpPr>
          <p:nvPr>
            <p:ph type="sldNum" sz="quarter" idx="12"/>
          </p:nvPr>
        </p:nvSpPr>
        <p:spPr/>
        <p:txBody>
          <a:bodyPr/>
          <a:lstStyle/>
          <a:p>
            <a:fld id="{2C109EB0-96B2-484B-B59D-62C5023E1BB5}" type="slidenum">
              <a:rPr lang="it-IT" smtClean="0"/>
              <a:t>26</a:t>
            </a:fld>
            <a:endParaRPr lang="it-IT"/>
          </a:p>
        </p:txBody>
      </p:sp>
      <p:pic>
        <p:nvPicPr>
          <p:cNvPr id="11" name="Content Placeholder 10"/>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79512" y="2348880"/>
            <a:ext cx="4422242" cy="3288540"/>
          </a:xfrm>
        </p:spPr>
      </p:pic>
    </p:spTree>
    <p:extLst>
      <p:ext uri="{BB962C8B-B14F-4D97-AF65-F5344CB8AC3E}">
        <p14:creationId xmlns:p14="http://schemas.microsoft.com/office/powerpoint/2010/main" val="4176913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0"/>
            <a:ext cx="3008313" cy="1162050"/>
          </a:xfrm>
        </p:spPr>
        <p:txBody>
          <a:bodyPr>
            <a:normAutofit fontScale="90000"/>
          </a:bodyPr>
          <a:lstStyle/>
          <a:p>
            <a:r>
              <a:rPr lang="it-IT" sz="4000" dirty="0" smtClean="0"/>
              <a:t>IMAM Ro. 44</a:t>
            </a:r>
            <a:br>
              <a:rPr lang="it-IT" sz="4000" dirty="0" smtClean="0"/>
            </a:br>
            <a:endParaRPr lang="it-IT" sz="4000" dirty="0"/>
          </a:p>
        </p:txBody>
      </p:sp>
      <p:sp>
        <p:nvSpPr>
          <p:cNvPr id="7" name="Slide Number Placeholder 6"/>
          <p:cNvSpPr>
            <a:spLocks noGrp="1"/>
          </p:cNvSpPr>
          <p:nvPr>
            <p:ph type="sldNum" sz="quarter" idx="12"/>
          </p:nvPr>
        </p:nvSpPr>
        <p:spPr/>
        <p:txBody>
          <a:bodyPr/>
          <a:lstStyle/>
          <a:p>
            <a:fld id="{2C109EB0-96B2-484B-B59D-62C5023E1BB5}" type="slidenum">
              <a:rPr lang="it-IT" smtClean="0"/>
              <a:t>27</a:t>
            </a:fld>
            <a:endParaRPr lang="it-IT"/>
          </a:p>
        </p:txBody>
      </p:sp>
      <p:graphicFrame>
        <p:nvGraphicFramePr>
          <p:cNvPr id="4" name="Content Placeholder 3"/>
          <p:cNvGraphicFramePr>
            <a:graphicFrameLocks noGrp="1"/>
          </p:cNvGraphicFramePr>
          <p:nvPr>
            <p:ph idx="1"/>
          </p:nvPr>
        </p:nvGraphicFramePr>
        <p:xfrm>
          <a:off x="3575049" y="914403"/>
          <a:ext cx="5111752" cy="4570407"/>
        </p:xfrm>
        <a:graphic>
          <a:graphicData uri="http://schemas.openxmlformats.org/drawingml/2006/table">
            <a:tbl>
              <a:tblPr/>
              <a:tblGrid>
                <a:gridCol w="638969"/>
                <a:gridCol w="638969"/>
                <a:gridCol w="638969"/>
                <a:gridCol w="638969"/>
                <a:gridCol w="638969"/>
                <a:gridCol w="638969"/>
                <a:gridCol w="638969"/>
                <a:gridCol w="638969"/>
              </a:tblGrid>
              <a:tr h="177491">
                <a:tc>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IMAM Ro. 44</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Seaplane Fighter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October 1936</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it-IT" sz="1000" b="0" i="0" u="none" strike="noStrike">
                          <a:solidFill>
                            <a:srgbClr val="000000"/>
                          </a:solidFill>
                          <a:effectLst/>
                          <a:latin typeface="Arial"/>
                        </a:rPr>
                        <a:t>1937</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9,71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11,57</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33,36</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3,55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1.770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2.220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it-IT" sz="1000" b="0" i="0" u="none" strike="noStrike">
                          <a:solidFill>
                            <a:srgbClr val="000000"/>
                          </a:solidFill>
                          <a:effectLst/>
                          <a:latin typeface="Arial"/>
                        </a:rPr>
                        <a:t>8 min 40 sec to 4000 m</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Piaggio P. X</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700 CV (515 KW)</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316</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1.200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6.900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77491">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t"/>
                      <a:r>
                        <a:rPr lang="it-IT" sz="1000" b="0" i="0" u="none" strike="noStrike" dirty="0">
                          <a:solidFill>
                            <a:srgbClr val="000000"/>
                          </a:solidFill>
                          <a:effectLst/>
                          <a:latin typeface="Arial"/>
                        </a:rPr>
                        <a:t> </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Tree>
    <p:extLst>
      <p:ext uri="{BB962C8B-B14F-4D97-AF65-F5344CB8AC3E}">
        <p14:creationId xmlns:p14="http://schemas.microsoft.com/office/powerpoint/2010/main" val="3581409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US" sz="2400" dirty="0"/>
              <a:t>Fiat CR 42</a:t>
            </a:r>
            <a:br>
              <a:rPr lang="en-US" sz="2400" dirty="0"/>
            </a:br>
            <a:r>
              <a:rPr lang="en-US" sz="1200" dirty="0"/>
              <a:t>Single-engine biplane fighter, the first prototype flew for the first time on May 23rd, 1938, pilot was Valentino </a:t>
            </a:r>
            <a:r>
              <a:rPr lang="en-US" sz="1200" dirty="0" err="1"/>
              <a:t>Cus</a:t>
            </a:r>
            <a:r>
              <a:rPr lang="en-US" sz="1200" dirty="0"/>
              <a:t>, Fiat’s chief test pilot. The airplane was given the nickname of “Falco” (Hawk in English). It was a strong and </a:t>
            </a:r>
            <a:r>
              <a:rPr lang="en-US" sz="1200" dirty="0" err="1"/>
              <a:t>manoeuvrable</a:t>
            </a:r>
            <a:r>
              <a:rPr lang="en-US" sz="1200" dirty="0"/>
              <a:t> machine, with highly acrobatic flying capabilities.</a:t>
            </a:r>
            <a:br>
              <a:rPr lang="en-US" sz="1200" dirty="0"/>
            </a:br>
            <a:r>
              <a:rPr lang="en-US" sz="1200" dirty="0"/>
              <a:t>It was surely the best biplane fighters ever produced in large quantities, but it must be said that it entered into service when  obviously superior monoplanes, like Hurricane and Messerschmitt Bf 109, had already entered in front line service of RAF and Luftwaffe</a:t>
            </a:r>
            <a:br>
              <a:rPr lang="en-US" sz="1200" dirty="0"/>
            </a:br>
            <a:endParaRPr lang="it-IT" sz="1200" dirty="0"/>
          </a:p>
        </p:txBody>
      </p:sp>
      <p:sp>
        <p:nvSpPr>
          <p:cNvPr id="7" name="Text Placeholder 6"/>
          <p:cNvSpPr>
            <a:spLocks noGrp="1"/>
          </p:cNvSpPr>
          <p:nvPr>
            <p:ph type="body" idx="1"/>
          </p:nvPr>
        </p:nvSpPr>
        <p:spPr>
          <a:xfrm>
            <a:off x="899592" y="1700809"/>
            <a:ext cx="3024336" cy="708388"/>
          </a:xfrm>
        </p:spPr>
        <p:txBody>
          <a:bodyPr/>
          <a:lstStyle/>
          <a:p>
            <a:endParaRPr lang="it-IT"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157796" y="3140968"/>
            <a:ext cx="2847452" cy="3591248"/>
          </a:xfrm>
        </p:spPr>
      </p:pic>
      <p:sp>
        <p:nvSpPr>
          <p:cNvPr id="8" name="Text Placeholder 7"/>
          <p:cNvSpPr>
            <a:spLocks noGrp="1"/>
          </p:cNvSpPr>
          <p:nvPr>
            <p:ph type="body" sz="quarter" idx="3"/>
          </p:nvPr>
        </p:nvSpPr>
        <p:spPr>
          <a:xfrm>
            <a:off x="4645025" y="1535112"/>
            <a:ext cx="4041775" cy="1471789"/>
          </a:xfrm>
        </p:spPr>
        <p:txBody>
          <a:bodyPr/>
          <a:lstStyle/>
          <a:p>
            <a:endParaRPr lang="it-IT" dirty="0"/>
          </a:p>
        </p:txBody>
      </p:sp>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3438" y="3333096"/>
            <a:ext cx="4041775" cy="2701645"/>
          </a:xfrm>
        </p:spPr>
      </p:pic>
      <p:sp>
        <p:nvSpPr>
          <p:cNvPr id="5" name="Slide Number Placeholder 4"/>
          <p:cNvSpPr>
            <a:spLocks noGrp="1"/>
          </p:cNvSpPr>
          <p:nvPr>
            <p:ph type="sldNum" sz="quarter" idx="12"/>
          </p:nvPr>
        </p:nvSpPr>
        <p:spPr/>
        <p:txBody>
          <a:bodyPr/>
          <a:lstStyle/>
          <a:p>
            <a:fld id="{2C109EB0-96B2-484B-B59D-62C5023E1BB5}" type="slidenum">
              <a:rPr lang="it-IT" smtClean="0"/>
              <a:t>28</a:t>
            </a:fld>
            <a:endParaRPr lang="it-IT"/>
          </a:p>
        </p:txBody>
      </p:sp>
      <p:pic>
        <p:nvPicPr>
          <p:cNvPr id="11266" name="Picture 2" descr="C:\Users\Marco\Documents\PROGETTO TECH TREE\Images\Fighters\Fiat C.R 42 Falco\ungheria\Lef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548815"/>
            <a:ext cx="3600400" cy="145011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Marco\Documents\PROGETTO TECH TREE\Images\Fighters\Fiat C.R 42 Falco\90_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1486989"/>
            <a:ext cx="4320480" cy="1720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36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3008313" cy="1162050"/>
          </a:xfrm>
        </p:spPr>
        <p:txBody>
          <a:bodyPr>
            <a:normAutofit fontScale="90000"/>
          </a:bodyPr>
          <a:lstStyle/>
          <a:p>
            <a:r>
              <a:rPr lang="it-IT" sz="4000" dirty="0" smtClean="0"/>
              <a:t>Fiat C.R. 42 «Falco»</a:t>
            </a:r>
            <a:endParaRPr lang="it-IT" sz="4000" dirty="0"/>
          </a:p>
        </p:txBody>
      </p:sp>
      <p:sp>
        <p:nvSpPr>
          <p:cNvPr id="7" name="Slide Number Placeholder 6"/>
          <p:cNvSpPr>
            <a:spLocks noGrp="1"/>
          </p:cNvSpPr>
          <p:nvPr>
            <p:ph type="sldNum" sz="quarter" idx="12"/>
          </p:nvPr>
        </p:nvSpPr>
        <p:spPr/>
        <p:txBody>
          <a:bodyPr/>
          <a:lstStyle/>
          <a:p>
            <a:fld id="{2C109EB0-96B2-484B-B59D-62C5023E1BB5}" type="slidenum">
              <a:rPr lang="it-IT" smtClean="0"/>
              <a:t>29</a:t>
            </a:fld>
            <a:endParaRPr lang="it-IT"/>
          </a:p>
        </p:txBody>
      </p:sp>
      <p:graphicFrame>
        <p:nvGraphicFramePr>
          <p:cNvPr id="4" name="Content Placeholder 3"/>
          <p:cNvGraphicFramePr>
            <a:graphicFrameLocks noGrp="1"/>
          </p:cNvGraphicFramePr>
          <p:nvPr>
            <p:ph idx="1"/>
          </p:nvPr>
        </p:nvGraphicFramePr>
        <p:xfrm>
          <a:off x="3575049" y="914403"/>
          <a:ext cx="5111752" cy="4570407"/>
        </p:xfrm>
        <a:graphic>
          <a:graphicData uri="http://schemas.openxmlformats.org/drawingml/2006/table">
            <a:tbl>
              <a:tblPr/>
              <a:tblGrid>
                <a:gridCol w="638969"/>
                <a:gridCol w="638969"/>
                <a:gridCol w="638969"/>
                <a:gridCol w="638969"/>
                <a:gridCol w="638969"/>
                <a:gridCol w="638969"/>
                <a:gridCol w="638969"/>
                <a:gridCol w="638969"/>
              </a:tblGrid>
              <a:tr h="177491">
                <a:tc>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Fiat CR. 42 "Falco"</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Single-Engine Biplane Fighter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May 1938</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it-IT" sz="1000" b="0" i="0" u="none" strike="noStrike">
                          <a:solidFill>
                            <a:srgbClr val="000000"/>
                          </a:solidFill>
                          <a:effectLst/>
                          <a:latin typeface="Arial"/>
                        </a:rPr>
                        <a:t>1939</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8,30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9,70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22,35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3,35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1.707</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2.287</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it-IT" sz="1000" b="0" i="0" u="none" strike="noStrike">
                          <a:solidFill>
                            <a:srgbClr val="000000"/>
                          </a:solidFill>
                          <a:effectLst/>
                          <a:latin typeface="Arial"/>
                        </a:rPr>
                        <a:t>5 min 26 sec to 4000 m</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Fiat A. 74 R.C. 38</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840 CV (618 KW)</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220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282</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431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1.015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10.150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 Germany, Belgium, Yugoslavia, Sweden, Hungary, Iraq, South Africa (captured)</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320 kg</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77491">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t"/>
                      <a:r>
                        <a:rPr lang="en-US" sz="1000" b="0" i="0" u="none" strike="noStrike" dirty="0">
                          <a:solidFill>
                            <a:srgbClr val="000000"/>
                          </a:solidFill>
                          <a:effectLst/>
                          <a:latin typeface="Arial"/>
                        </a:rPr>
                        <a:t>2 x 160 kg or 2 x 100 kg or 2 x 50 kg</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Tree>
    <p:extLst>
      <p:ext uri="{BB962C8B-B14F-4D97-AF65-F5344CB8AC3E}">
        <p14:creationId xmlns:p14="http://schemas.microsoft.com/office/powerpoint/2010/main" val="4066986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C109EB0-96B2-484B-B59D-62C5023E1BB5}" type="slidenum">
              <a:rPr lang="it-IT" smtClean="0"/>
              <a:t>3</a:t>
            </a:fld>
            <a:endParaRPr lang="it-IT"/>
          </a:p>
        </p:txBody>
      </p:sp>
      <p:pic>
        <p:nvPicPr>
          <p:cNvPr id="11266" name="Picture 2" descr="C:\Users\Marco\Documents\UDC Files\Fighters w-tier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25" y="401638"/>
            <a:ext cx="9047163" cy="6053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588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19256" cy="1787798"/>
          </a:xfrm>
        </p:spPr>
        <p:txBody>
          <a:bodyPr anchor="t">
            <a:normAutofit fontScale="90000"/>
          </a:bodyPr>
          <a:lstStyle/>
          <a:p>
            <a:r>
              <a:rPr lang="en-US" sz="2400" dirty="0"/>
              <a:t>Fiat </a:t>
            </a:r>
            <a:r>
              <a:rPr lang="en-US" sz="2400" dirty="0" smtClean="0"/>
              <a:t>G. 50 </a:t>
            </a:r>
            <a:r>
              <a:rPr lang="en-US" sz="1200" dirty="0" smtClean="0"/>
              <a:t>Single-engine </a:t>
            </a:r>
            <a:r>
              <a:rPr lang="en-US" sz="1200" dirty="0"/>
              <a:t>monoplane fighter, it was the first monoplane fighter to be accepted by </a:t>
            </a:r>
            <a:r>
              <a:rPr lang="en-US" sz="1200" dirty="0" err="1"/>
              <a:t>Regia</a:t>
            </a:r>
            <a:r>
              <a:rPr lang="en-US" sz="1200" dirty="0"/>
              <a:t> </a:t>
            </a:r>
            <a:r>
              <a:rPr lang="en-US" sz="1200" dirty="0" err="1"/>
              <a:t>Aeronautica</a:t>
            </a:r>
            <a:r>
              <a:rPr lang="en-US" sz="1200" dirty="0"/>
              <a:t>. First prototype (serial MM 334) flew for the first time on April 26th, 1937, pilot was Giovanni De </a:t>
            </a:r>
            <a:r>
              <a:rPr lang="en-US" sz="1200" dirty="0" err="1"/>
              <a:t>Briganti</a:t>
            </a:r>
            <a:r>
              <a:rPr lang="en-US" sz="1200" dirty="0"/>
              <a:t>, CMASA’s (a subsidiary of Fiat) chief test pilot. The airplane was given the nickname of “</a:t>
            </a:r>
            <a:r>
              <a:rPr lang="en-US" sz="1200" dirty="0" err="1"/>
              <a:t>Freccia</a:t>
            </a:r>
            <a:r>
              <a:rPr lang="en-US" sz="1200" dirty="0"/>
              <a:t>” (Arrow in English). Threatened by more powerful </a:t>
            </a:r>
            <a:r>
              <a:rPr lang="en-US" sz="1200" dirty="0" err="1"/>
              <a:t>neighbour</a:t>
            </a:r>
            <a:r>
              <a:rPr lang="en-US" sz="1200" dirty="0"/>
              <a:t> Soviet Union, the small Finland was looking for help outside, and they addressed their searches also to Italy, where they decided to order the new monoplane fighter, the G. 50. It was the first stranger order received for the new aircraft. Among the Finnish aces using Fiat G. 50 fighter there was </a:t>
            </a:r>
            <a:r>
              <a:rPr lang="en-US" sz="1200" dirty="0" err="1"/>
              <a:t>Ouva</a:t>
            </a:r>
            <a:r>
              <a:rPr lang="en-US" sz="1200" dirty="0"/>
              <a:t> </a:t>
            </a:r>
            <a:r>
              <a:rPr lang="en-US" sz="1200" dirty="0" err="1"/>
              <a:t>Tuominen</a:t>
            </a:r>
            <a:r>
              <a:rPr lang="en-US" sz="1200" dirty="0"/>
              <a:t>, with 23 confirmed kills, 15 of which using the G. </a:t>
            </a:r>
            <a:r>
              <a:rPr lang="en-US" sz="1200" dirty="0" smtClean="0"/>
              <a:t>50. Afterwards</a:t>
            </a:r>
            <a:r>
              <a:rPr lang="en-US" sz="1200" dirty="0"/>
              <a:t>, during WW2, Fiat G. 50 flew and fought in all the most important European war theatre: Albania, Greece, Aegean Sea, North Africa, France, Great Britain, Mediterranean </a:t>
            </a:r>
            <a:r>
              <a:rPr lang="en-US" sz="1200" dirty="0" smtClean="0"/>
              <a:t>Sea. In </a:t>
            </a:r>
            <a:r>
              <a:rPr lang="en-US" sz="1200" dirty="0"/>
              <a:t>1942 the aircraft was already obsolete, and it was very tough for its pilots to survive. But it was kept in service till the Armistice (Sept. 8th, 1943).</a:t>
            </a:r>
            <a:br>
              <a:rPr lang="en-US" sz="1200" dirty="0"/>
            </a:br>
            <a:endParaRPr lang="it-IT" sz="1200" dirty="0"/>
          </a:p>
        </p:txBody>
      </p:sp>
      <p:sp>
        <p:nvSpPr>
          <p:cNvPr id="4" name="Text Placeholder 3"/>
          <p:cNvSpPr>
            <a:spLocks noGrp="1"/>
          </p:cNvSpPr>
          <p:nvPr>
            <p:ph type="body" sz="half" idx="2"/>
          </p:nvPr>
        </p:nvSpPr>
        <p:spPr>
          <a:xfrm>
            <a:off x="971601" y="2420888"/>
            <a:ext cx="2160240" cy="3705275"/>
          </a:xfrm>
        </p:spPr>
        <p:txBody>
          <a:bodyPr/>
          <a:lstStyle/>
          <a:p>
            <a:endParaRPr lang="it-IT" dirty="0"/>
          </a:p>
        </p:txBody>
      </p:sp>
      <p:sp>
        <p:nvSpPr>
          <p:cNvPr id="5" name="Slide Number Placeholder 4"/>
          <p:cNvSpPr>
            <a:spLocks noGrp="1"/>
          </p:cNvSpPr>
          <p:nvPr>
            <p:ph type="sldNum" sz="quarter" idx="12"/>
          </p:nvPr>
        </p:nvSpPr>
        <p:spPr/>
        <p:txBody>
          <a:bodyPr/>
          <a:lstStyle/>
          <a:p>
            <a:fld id="{2C109EB0-96B2-484B-B59D-62C5023E1BB5}" type="slidenum">
              <a:rPr lang="it-IT" smtClean="0"/>
              <a:t>30</a:t>
            </a:fld>
            <a:endParaRPr lang="it-IT"/>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2060848"/>
            <a:ext cx="3528392" cy="4680520"/>
          </a:xfrm>
        </p:spPr>
      </p:pic>
      <p:pic>
        <p:nvPicPr>
          <p:cNvPr id="12290" name="Picture 2" descr="C:\Users\Marco\Documents\PROGETTO TECH TREE\Images\Fighters\Fiat G.50\G50-27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3068960"/>
            <a:ext cx="4702709" cy="3108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729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3008313" cy="1728192"/>
          </a:xfrm>
        </p:spPr>
        <p:txBody>
          <a:bodyPr>
            <a:normAutofit fontScale="90000"/>
          </a:bodyPr>
          <a:lstStyle/>
          <a:p>
            <a:r>
              <a:rPr lang="it-IT" sz="4000" dirty="0" smtClean="0"/>
              <a:t>Fiat G. 50 Series II «Freccia»</a:t>
            </a:r>
            <a:endParaRPr lang="it-IT" sz="4000" dirty="0"/>
          </a:p>
        </p:txBody>
      </p:sp>
      <p:sp>
        <p:nvSpPr>
          <p:cNvPr id="7" name="Slide Number Placeholder 6"/>
          <p:cNvSpPr>
            <a:spLocks noGrp="1"/>
          </p:cNvSpPr>
          <p:nvPr>
            <p:ph type="sldNum" sz="quarter" idx="12"/>
          </p:nvPr>
        </p:nvSpPr>
        <p:spPr/>
        <p:txBody>
          <a:bodyPr/>
          <a:lstStyle/>
          <a:p>
            <a:fld id="{2C109EB0-96B2-484B-B59D-62C5023E1BB5}" type="slidenum">
              <a:rPr lang="it-IT" smtClean="0"/>
              <a:t>31</a:t>
            </a:fld>
            <a:endParaRPr lang="it-IT"/>
          </a:p>
        </p:txBody>
      </p:sp>
      <p:graphicFrame>
        <p:nvGraphicFramePr>
          <p:cNvPr id="4" name="Content Placeholder 3"/>
          <p:cNvGraphicFramePr>
            <a:graphicFrameLocks noGrp="1"/>
          </p:cNvGraphicFramePr>
          <p:nvPr>
            <p:ph idx="1"/>
          </p:nvPr>
        </p:nvGraphicFramePr>
        <p:xfrm>
          <a:off x="3575049" y="914403"/>
          <a:ext cx="5111752" cy="4570407"/>
        </p:xfrm>
        <a:graphic>
          <a:graphicData uri="http://schemas.openxmlformats.org/drawingml/2006/table">
            <a:tbl>
              <a:tblPr/>
              <a:tblGrid>
                <a:gridCol w="638969"/>
                <a:gridCol w="638969"/>
                <a:gridCol w="638969"/>
                <a:gridCol w="638969"/>
                <a:gridCol w="638969"/>
                <a:gridCol w="638969"/>
                <a:gridCol w="638969"/>
                <a:gridCol w="638969"/>
              </a:tblGrid>
              <a:tr h="177491">
                <a:tc>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Fiat G. 50 Series II "Freccia"</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Single-Engine Monoplane Fighter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February1937</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it-IT" sz="1000" b="0" i="0" u="none" strike="noStrike">
                          <a:solidFill>
                            <a:srgbClr val="000000"/>
                          </a:solidFill>
                          <a:effectLst/>
                          <a:latin typeface="Arial"/>
                        </a:rPr>
                        <a:t>1938</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8,03</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10,99</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18,25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3,28</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1.963</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2.402</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it-IT" sz="1000" b="0" i="0" u="none" strike="noStrike">
                          <a:solidFill>
                            <a:srgbClr val="000000"/>
                          </a:solidFill>
                          <a:effectLst/>
                          <a:latin typeface="Arial"/>
                        </a:rPr>
                        <a:t>4 min 38 sec to 4000 m</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Fiat A. 74 R.C. 38</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840 CV (618 KW)</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225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260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470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445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10.700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 Finland, Spain, Germany</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77491">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t"/>
                      <a:r>
                        <a:rPr lang="it-IT" sz="1000" b="0" i="0" u="none" strike="noStrike" dirty="0">
                          <a:solidFill>
                            <a:srgbClr val="000000"/>
                          </a:solidFill>
                          <a:effectLst/>
                          <a:latin typeface="Arial"/>
                        </a:rPr>
                        <a:t> </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Tree>
    <p:extLst>
      <p:ext uri="{BB962C8B-B14F-4D97-AF65-F5344CB8AC3E}">
        <p14:creationId xmlns:p14="http://schemas.microsoft.com/office/powerpoint/2010/main" val="2179541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3008313" cy="1162050"/>
          </a:xfrm>
        </p:spPr>
        <p:txBody>
          <a:bodyPr>
            <a:normAutofit fontScale="90000"/>
          </a:bodyPr>
          <a:lstStyle/>
          <a:p>
            <a:r>
              <a:rPr lang="it-IT" sz="4000" dirty="0" smtClean="0"/>
              <a:t>Fiat G. 50 Bis «Freccia»</a:t>
            </a:r>
            <a:endParaRPr lang="it-IT" sz="4000" dirty="0"/>
          </a:p>
        </p:txBody>
      </p:sp>
      <p:sp>
        <p:nvSpPr>
          <p:cNvPr id="7" name="Slide Number Placeholder 6"/>
          <p:cNvSpPr>
            <a:spLocks noGrp="1"/>
          </p:cNvSpPr>
          <p:nvPr>
            <p:ph type="sldNum" sz="quarter" idx="12"/>
          </p:nvPr>
        </p:nvSpPr>
        <p:spPr/>
        <p:txBody>
          <a:bodyPr/>
          <a:lstStyle/>
          <a:p>
            <a:fld id="{2C109EB0-96B2-484B-B59D-62C5023E1BB5}" type="slidenum">
              <a:rPr lang="it-IT" smtClean="0"/>
              <a:t>32</a:t>
            </a:fld>
            <a:endParaRPr lang="it-IT"/>
          </a:p>
        </p:txBody>
      </p:sp>
      <p:graphicFrame>
        <p:nvGraphicFramePr>
          <p:cNvPr id="4" name="Content Placeholder 3"/>
          <p:cNvGraphicFramePr>
            <a:graphicFrameLocks noGrp="1"/>
          </p:cNvGraphicFramePr>
          <p:nvPr>
            <p:ph idx="1"/>
          </p:nvPr>
        </p:nvGraphicFramePr>
        <p:xfrm>
          <a:off x="3575049" y="914403"/>
          <a:ext cx="5111752" cy="4570407"/>
        </p:xfrm>
        <a:graphic>
          <a:graphicData uri="http://schemas.openxmlformats.org/drawingml/2006/table">
            <a:tbl>
              <a:tblPr/>
              <a:tblGrid>
                <a:gridCol w="638969"/>
                <a:gridCol w="638969"/>
                <a:gridCol w="638969"/>
                <a:gridCol w="638969"/>
                <a:gridCol w="638969"/>
                <a:gridCol w="638969"/>
                <a:gridCol w="638969"/>
                <a:gridCol w="638969"/>
              </a:tblGrid>
              <a:tr h="177491">
                <a:tc>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Fiat G. 50 Bis "Freccia"</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Single-Engine Monoplane Fighter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September 1940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it-IT" sz="1000" b="0" i="0" u="none" strike="noStrike">
                          <a:solidFill>
                            <a:srgbClr val="000000"/>
                          </a:solidFill>
                          <a:effectLst/>
                          <a:latin typeface="Arial"/>
                        </a:rPr>
                        <a:t>1941</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8,29</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10,99</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18,25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3,28</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2.015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2.522</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it-IT" sz="1000" b="0" i="0" u="none" strike="noStrike">
                          <a:solidFill>
                            <a:srgbClr val="000000"/>
                          </a:solidFill>
                          <a:effectLst/>
                          <a:latin typeface="Arial"/>
                        </a:rPr>
                        <a:t>5 min  to 4000 m</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Fiat A. 74 R.C. 38</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840 CV (618 KW)</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225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260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470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445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10.700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 Yugoslavia, Germany</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320 kg</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77491">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t"/>
                      <a:r>
                        <a:rPr lang="en-US" sz="1000" b="0" i="0" u="none" strike="noStrike" dirty="0">
                          <a:solidFill>
                            <a:srgbClr val="000000"/>
                          </a:solidFill>
                          <a:effectLst/>
                          <a:latin typeface="Arial"/>
                        </a:rPr>
                        <a:t>2 x 160 kg or 2 x 100 kg or 2 x 50 kg</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Tree>
    <p:extLst>
      <p:ext uri="{BB962C8B-B14F-4D97-AF65-F5344CB8AC3E}">
        <p14:creationId xmlns:p14="http://schemas.microsoft.com/office/powerpoint/2010/main" val="1398837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2795910"/>
          </a:xfrm>
        </p:spPr>
        <p:txBody>
          <a:bodyPr anchor="ctr">
            <a:normAutofit/>
          </a:bodyPr>
          <a:lstStyle/>
          <a:p>
            <a:r>
              <a:rPr lang="it-IT" sz="3600" dirty="0" smtClean="0"/>
              <a:t/>
            </a:r>
            <a:br>
              <a:rPr lang="it-IT" sz="3600" dirty="0" smtClean="0"/>
            </a:br>
            <a:r>
              <a:rPr lang="it-IT" sz="3600" dirty="0" smtClean="0"/>
              <a:t>Caproni Vizzola F5</a:t>
            </a:r>
            <a:br>
              <a:rPr lang="it-IT" sz="3600" dirty="0" smtClean="0"/>
            </a:b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t>33</a:t>
            </a:fld>
            <a:endParaRPr lang="it-IT"/>
          </a:p>
        </p:txBody>
      </p:sp>
      <p:graphicFrame>
        <p:nvGraphicFramePr>
          <p:cNvPr id="4" name="Content Placeholder 3"/>
          <p:cNvGraphicFramePr>
            <a:graphicFrameLocks noGrp="1"/>
          </p:cNvGraphicFramePr>
          <p:nvPr>
            <p:ph idx="1"/>
          </p:nvPr>
        </p:nvGraphicFramePr>
        <p:xfrm>
          <a:off x="3575049" y="914403"/>
          <a:ext cx="5111752" cy="4570407"/>
        </p:xfrm>
        <a:graphic>
          <a:graphicData uri="http://schemas.openxmlformats.org/drawingml/2006/table">
            <a:tbl>
              <a:tblPr/>
              <a:tblGrid>
                <a:gridCol w="638969"/>
                <a:gridCol w="638969"/>
                <a:gridCol w="638969"/>
                <a:gridCol w="638969"/>
                <a:gridCol w="638969"/>
                <a:gridCol w="638969"/>
                <a:gridCol w="638969"/>
                <a:gridCol w="638969"/>
              </a:tblGrid>
              <a:tr h="177491">
                <a:tc>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Caproni Vizzola F5</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Single-Engine Monoplane Fighter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February 1939</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it-IT" sz="1000" b="0" i="0" u="none" strike="noStrike">
                          <a:solidFill>
                            <a:srgbClr val="000000"/>
                          </a:solidFill>
                          <a:effectLst/>
                          <a:latin typeface="Arial"/>
                        </a:rPr>
                        <a:t>1940</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7.90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11.30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17.60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1,818</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2,238</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it-IT" sz="1000" b="0" i="0" u="none" strike="noStrike">
                          <a:solidFill>
                            <a:srgbClr val="000000"/>
                          </a:solidFill>
                          <a:effectLst/>
                          <a:latin typeface="Arial"/>
                        </a:rPr>
                        <a:t>6 min 03 sec a 6000 m</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Fiat A. 74 R.C. 38</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840 CV (618 KW)</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187</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193</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496</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1,000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9,500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77491">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t"/>
                      <a:r>
                        <a:rPr lang="it-IT" sz="1000" b="0" i="0" u="none" strike="noStrike" dirty="0">
                          <a:solidFill>
                            <a:srgbClr val="000000"/>
                          </a:solidFill>
                          <a:effectLst/>
                          <a:latin typeface="Arial"/>
                        </a:rPr>
                        <a:t> </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Tree>
    <p:extLst>
      <p:ext uri="{BB962C8B-B14F-4D97-AF65-F5344CB8AC3E}">
        <p14:creationId xmlns:p14="http://schemas.microsoft.com/office/powerpoint/2010/main" val="3788414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3008313" cy="1584176"/>
          </a:xfrm>
        </p:spPr>
        <p:txBody>
          <a:bodyPr>
            <a:normAutofit fontScale="90000"/>
          </a:bodyPr>
          <a:lstStyle/>
          <a:p>
            <a:r>
              <a:rPr lang="it-IT" sz="4000" dirty="0" smtClean="0"/>
              <a:t>Macchi-Castoldi MC 200 «Saetta»</a:t>
            </a:r>
            <a:endParaRPr lang="it-IT" sz="4000" dirty="0"/>
          </a:p>
        </p:txBody>
      </p:sp>
      <p:sp>
        <p:nvSpPr>
          <p:cNvPr id="7" name="Slide Number Placeholder 6"/>
          <p:cNvSpPr>
            <a:spLocks noGrp="1"/>
          </p:cNvSpPr>
          <p:nvPr>
            <p:ph type="sldNum" sz="quarter" idx="12"/>
          </p:nvPr>
        </p:nvSpPr>
        <p:spPr/>
        <p:txBody>
          <a:bodyPr/>
          <a:lstStyle/>
          <a:p>
            <a:fld id="{2C109EB0-96B2-484B-B59D-62C5023E1BB5}" type="slidenum">
              <a:rPr lang="it-IT" smtClean="0"/>
              <a:t>34</a:t>
            </a:fld>
            <a:endParaRPr lang="it-IT"/>
          </a:p>
        </p:txBody>
      </p:sp>
      <p:graphicFrame>
        <p:nvGraphicFramePr>
          <p:cNvPr id="4" name="Content Placeholder 3"/>
          <p:cNvGraphicFramePr>
            <a:graphicFrameLocks noGrp="1"/>
          </p:cNvGraphicFramePr>
          <p:nvPr>
            <p:ph idx="1"/>
          </p:nvPr>
        </p:nvGraphicFramePr>
        <p:xfrm>
          <a:off x="3575049" y="914403"/>
          <a:ext cx="5111752" cy="4570407"/>
        </p:xfrm>
        <a:graphic>
          <a:graphicData uri="http://schemas.openxmlformats.org/drawingml/2006/table">
            <a:tbl>
              <a:tblPr/>
              <a:tblGrid>
                <a:gridCol w="638969"/>
                <a:gridCol w="638969"/>
                <a:gridCol w="638969"/>
                <a:gridCol w="638969"/>
                <a:gridCol w="638969"/>
                <a:gridCol w="638969"/>
                <a:gridCol w="638969"/>
                <a:gridCol w="638969"/>
              </a:tblGrid>
              <a:tr h="177491">
                <a:tc>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Macchi M.C. 200 "Saetta"</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Single-Engine Monoplane Fighter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Dicembre 1937</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it-IT" sz="1000" b="0" i="0" u="none" strike="noStrike">
                          <a:solidFill>
                            <a:srgbClr val="000000"/>
                          </a:solidFill>
                          <a:effectLst/>
                          <a:latin typeface="Arial"/>
                        </a:rPr>
                        <a:t>1939</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8,20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10,58</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16,80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3,51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1.980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2.450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it-IT" sz="1000" b="0" i="0" u="none" strike="noStrike">
                          <a:solidFill>
                            <a:srgbClr val="000000"/>
                          </a:solidFill>
                          <a:effectLst/>
                          <a:latin typeface="Arial"/>
                        </a:rPr>
                        <a:t>4 min 48 sec to 4000 m</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dirty="0">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Fiat A. 74 R.C. 38</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840 CV (618 KW)</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247</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280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496</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560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10.000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 Germany</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320 kg</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77491">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t"/>
                      <a:r>
                        <a:rPr lang="en-US" sz="1000" b="0" i="0" u="none" strike="noStrike" dirty="0">
                          <a:solidFill>
                            <a:srgbClr val="000000"/>
                          </a:solidFill>
                          <a:effectLst/>
                          <a:latin typeface="Arial"/>
                        </a:rPr>
                        <a:t>2 x 160 kg or 2 x 100 kg or 2 x 50 kg</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Tree>
    <p:extLst>
      <p:ext uri="{BB962C8B-B14F-4D97-AF65-F5344CB8AC3E}">
        <p14:creationId xmlns:p14="http://schemas.microsoft.com/office/powerpoint/2010/main" val="666683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96752"/>
            <a:ext cx="3008313" cy="1162050"/>
          </a:xfrm>
        </p:spPr>
        <p:txBody>
          <a:bodyPr>
            <a:normAutofit fontScale="90000"/>
          </a:bodyPr>
          <a:lstStyle/>
          <a:p>
            <a:r>
              <a:rPr lang="it-IT" sz="4000" dirty="0" smtClean="0"/>
              <a:t>Reggiane Re. 2000</a:t>
            </a:r>
            <a:endParaRPr lang="it-IT" sz="4000" dirty="0"/>
          </a:p>
        </p:txBody>
      </p:sp>
      <p:sp>
        <p:nvSpPr>
          <p:cNvPr id="7" name="Slide Number Placeholder 6"/>
          <p:cNvSpPr>
            <a:spLocks noGrp="1"/>
          </p:cNvSpPr>
          <p:nvPr>
            <p:ph type="sldNum" sz="quarter" idx="12"/>
          </p:nvPr>
        </p:nvSpPr>
        <p:spPr/>
        <p:txBody>
          <a:bodyPr/>
          <a:lstStyle/>
          <a:p>
            <a:fld id="{2C109EB0-96B2-484B-B59D-62C5023E1BB5}" type="slidenum">
              <a:rPr lang="it-IT" smtClean="0"/>
              <a:t>35</a:t>
            </a:fld>
            <a:endParaRPr lang="it-IT"/>
          </a:p>
        </p:txBody>
      </p:sp>
      <p:graphicFrame>
        <p:nvGraphicFramePr>
          <p:cNvPr id="4" name="Content Placeholder 3"/>
          <p:cNvGraphicFramePr>
            <a:graphicFrameLocks noGrp="1"/>
          </p:cNvGraphicFramePr>
          <p:nvPr>
            <p:ph idx="1"/>
          </p:nvPr>
        </p:nvGraphicFramePr>
        <p:xfrm>
          <a:off x="3575049" y="830094"/>
          <a:ext cx="5111752" cy="4739024"/>
        </p:xfrm>
        <a:graphic>
          <a:graphicData uri="http://schemas.openxmlformats.org/drawingml/2006/table">
            <a:tbl>
              <a:tblPr/>
              <a:tblGrid>
                <a:gridCol w="638969"/>
                <a:gridCol w="638969"/>
                <a:gridCol w="638969"/>
                <a:gridCol w="638969"/>
                <a:gridCol w="638969"/>
                <a:gridCol w="638969"/>
                <a:gridCol w="638969"/>
                <a:gridCol w="638969"/>
              </a:tblGrid>
              <a:tr h="177491">
                <a:tc>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Reggiane Re. 2000</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Single-Engine Monoplane Fighter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May 1939</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it-IT" sz="1000" b="0" i="0" u="none" strike="noStrike">
                          <a:solidFill>
                            <a:srgbClr val="000000"/>
                          </a:solidFill>
                          <a:effectLst/>
                          <a:latin typeface="Arial"/>
                        </a:rPr>
                        <a:t>1940</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7,90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11,00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20,60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3,20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2.059</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2.529</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it-IT" sz="1000" b="0" i="0" u="none" strike="noStrike">
                          <a:solidFill>
                            <a:srgbClr val="000000"/>
                          </a:solidFill>
                          <a:effectLst/>
                          <a:latin typeface="Arial"/>
                        </a:rPr>
                        <a:t>3 min 57 sec to 4000 m</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Piaggio P. XI R.C. 40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1000 CV (735 KW)</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165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530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538</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11.500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 Hungary, Sweden</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200 kg</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2" gridSpan="5">
                  <a:txBody>
                    <a:bodyPr/>
                    <a:lstStyle/>
                    <a:p>
                      <a:pPr algn="l" fontAlgn="t"/>
                      <a:r>
                        <a:rPr lang="en-US" sz="1000" b="0" i="0" u="none" strike="noStrike">
                          <a:solidFill>
                            <a:srgbClr val="000000"/>
                          </a:solidFill>
                          <a:effectLst/>
                          <a:latin typeface="Arial"/>
                        </a:rPr>
                        <a:t>2 x 100 kg or 2 x 50 kg o 4 bomb release gears with 22 x 2 kg bomblets</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it-IT"/>
                    </a:p>
                  </a:txBody>
                  <a:tcPr/>
                </a:tc>
                <a:tc rowSpan="2" hMerge="1">
                  <a:txBody>
                    <a:bodyPr/>
                    <a:lstStyle/>
                    <a:p>
                      <a:endParaRPr lang="it-IT"/>
                    </a:p>
                  </a:txBody>
                  <a:tcPr/>
                </a:tc>
                <a:tc rowSpan="2" hMerge="1">
                  <a:txBody>
                    <a:bodyPr/>
                    <a:lstStyle/>
                    <a:p>
                      <a:endParaRPr lang="it-IT"/>
                    </a:p>
                  </a:txBody>
                  <a:tcPr/>
                </a:tc>
                <a:tc rowSpan="2" hMerge="1">
                  <a:txBody>
                    <a:bodyPr/>
                    <a:lstStyle/>
                    <a:p>
                      <a:endParaRPr lang="it-IT"/>
                    </a:p>
                  </a:txBody>
                  <a:tcPr/>
                </a:tc>
              </a:tr>
              <a:tr h="177491">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dirty="0">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bl>
          </a:graphicData>
        </a:graphic>
      </p:graphicFrame>
    </p:spTree>
    <p:extLst>
      <p:ext uri="{BB962C8B-B14F-4D97-AF65-F5344CB8AC3E}">
        <p14:creationId xmlns:p14="http://schemas.microsoft.com/office/powerpoint/2010/main" val="19775957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3008313" cy="1162050"/>
          </a:xfrm>
        </p:spPr>
        <p:txBody>
          <a:bodyPr>
            <a:normAutofit fontScale="90000"/>
          </a:bodyPr>
          <a:lstStyle/>
          <a:p>
            <a:r>
              <a:rPr lang="it-IT" sz="4000" dirty="0" smtClean="0"/>
              <a:t>Mavag Heja II</a:t>
            </a:r>
            <a:endParaRPr lang="it-IT" sz="4000" dirty="0"/>
          </a:p>
        </p:txBody>
      </p:sp>
      <p:sp>
        <p:nvSpPr>
          <p:cNvPr id="7" name="Slide Number Placeholder 6"/>
          <p:cNvSpPr>
            <a:spLocks noGrp="1"/>
          </p:cNvSpPr>
          <p:nvPr>
            <p:ph type="sldNum" sz="quarter" idx="12"/>
          </p:nvPr>
        </p:nvSpPr>
        <p:spPr/>
        <p:txBody>
          <a:bodyPr/>
          <a:lstStyle/>
          <a:p>
            <a:fld id="{2C109EB0-96B2-484B-B59D-62C5023E1BB5}" type="slidenum">
              <a:rPr lang="it-IT" smtClean="0"/>
              <a:t>36</a:t>
            </a:fld>
            <a:endParaRPr lang="it-IT"/>
          </a:p>
        </p:txBody>
      </p:sp>
      <p:graphicFrame>
        <p:nvGraphicFramePr>
          <p:cNvPr id="4" name="Content Placeholder 3"/>
          <p:cNvGraphicFramePr>
            <a:graphicFrameLocks noGrp="1"/>
          </p:cNvGraphicFramePr>
          <p:nvPr>
            <p:ph idx="1"/>
          </p:nvPr>
        </p:nvGraphicFramePr>
        <p:xfrm>
          <a:off x="3575049" y="914403"/>
          <a:ext cx="5111752" cy="4570407"/>
        </p:xfrm>
        <a:graphic>
          <a:graphicData uri="http://schemas.openxmlformats.org/drawingml/2006/table">
            <a:tbl>
              <a:tblPr/>
              <a:tblGrid>
                <a:gridCol w="638969"/>
                <a:gridCol w="638969"/>
                <a:gridCol w="638969"/>
                <a:gridCol w="638969"/>
                <a:gridCol w="638969"/>
                <a:gridCol w="638969"/>
                <a:gridCol w="638969"/>
                <a:gridCol w="638969"/>
              </a:tblGrid>
              <a:tr h="177491">
                <a:tc>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Mavag Heja II</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Single-Engine Monoplane Fighter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June 1941</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it-IT" sz="1000" b="0" i="0" u="none" strike="noStrike">
                          <a:solidFill>
                            <a:srgbClr val="000000"/>
                          </a:solidFill>
                          <a:effectLst/>
                          <a:latin typeface="Arial"/>
                        </a:rPr>
                        <a:t>1942</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8,39</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11,00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20,40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3,10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2.070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2.520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Weiss Manfred WMK-14B</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1085 CV (809 KW)</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535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478</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900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8.138</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Hungary</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77491">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t"/>
                      <a:r>
                        <a:rPr lang="it-IT" sz="1000" b="0" i="0" u="none" strike="noStrike" dirty="0">
                          <a:solidFill>
                            <a:srgbClr val="000000"/>
                          </a:solidFill>
                          <a:effectLst/>
                          <a:latin typeface="Arial"/>
                        </a:rPr>
                        <a:t> </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Tree>
    <p:extLst>
      <p:ext uri="{BB962C8B-B14F-4D97-AF65-F5344CB8AC3E}">
        <p14:creationId xmlns:p14="http://schemas.microsoft.com/office/powerpoint/2010/main" val="4271373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78" y="1157632"/>
            <a:ext cx="3008313" cy="1911328"/>
          </a:xfrm>
        </p:spPr>
        <p:txBody>
          <a:bodyPr>
            <a:normAutofit fontScale="90000"/>
          </a:bodyPr>
          <a:lstStyle/>
          <a:p>
            <a:r>
              <a:rPr lang="it-IT" sz="4000" dirty="0" smtClean="0"/>
              <a:t>Reggiane Re. 2001 Series 0 «Ariete»</a:t>
            </a:r>
            <a:endParaRPr lang="it-IT" sz="4000" dirty="0"/>
          </a:p>
        </p:txBody>
      </p:sp>
      <p:sp>
        <p:nvSpPr>
          <p:cNvPr id="7" name="Slide Number Placeholder 6"/>
          <p:cNvSpPr>
            <a:spLocks noGrp="1"/>
          </p:cNvSpPr>
          <p:nvPr>
            <p:ph type="sldNum" sz="quarter" idx="12"/>
          </p:nvPr>
        </p:nvSpPr>
        <p:spPr/>
        <p:txBody>
          <a:bodyPr/>
          <a:lstStyle/>
          <a:p>
            <a:fld id="{2C109EB0-96B2-484B-B59D-62C5023E1BB5}" type="slidenum">
              <a:rPr lang="it-IT" smtClean="0"/>
              <a:t>37</a:t>
            </a:fld>
            <a:endParaRPr lang="it-IT"/>
          </a:p>
        </p:txBody>
      </p:sp>
      <p:graphicFrame>
        <p:nvGraphicFramePr>
          <p:cNvPr id="4" name="Content Placeholder 3"/>
          <p:cNvGraphicFramePr>
            <a:graphicFrameLocks noGrp="1"/>
          </p:cNvGraphicFramePr>
          <p:nvPr>
            <p:ph idx="1"/>
          </p:nvPr>
        </p:nvGraphicFramePr>
        <p:xfrm>
          <a:off x="3575049" y="914403"/>
          <a:ext cx="5111752" cy="4570407"/>
        </p:xfrm>
        <a:graphic>
          <a:graphicData uri="http://schemas.openxmlformats.org/drawingml/2006/table">
            <a:tbl>
              <a:tblPr/>
              <a:tblGrid>
                <a:gridCol w="638969"/>
                <a:gridCol w="638969"/>
                <a:gridCol w="638969"/>
                <a:gridCol w="638969"/>
                <a:gridCol w="638969"/>
                <a:gridCol w="638969"/>
                <a:gridCol w="638969"/>
                <a:gridCol w="638969"/>
              </a:tblGrid>
              <a:tr h="177491">
                <a:tc>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Reggiane Re. 2001 Serie 0 "Ariete"</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Single-Engine Monoplane Fighter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June 1940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it-IT" sz="1000" b="0" i="0" u="none" strike="noStrike">
                          <a:solidFill>
                            <a:srgbClr val="000000"/>
                          </a:solidFill>
                          <a:effectLst/>
                          <a:latin typeface="Arial"/>
                        </a:rPr>
                        <a:t>1942</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8,20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11,00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20,40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3,12</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2.495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3.267</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it-IT" sz="1000" b="0" i="0" u="none" strike="noStrike">
                          <a:solidFill>
                            <a:srgbClr val="000000"/>
                          </a:solidFill>
                          <a:effectLst/>
                          <a:latin typeface="Arial"/>
                        </a:rPr>
                        <a:t>4 min 10 sec to 4000 m</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Alfa Romeo RA 1000 RC41-I</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1175 CV (864 KW)</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543</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1.040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11.950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491">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dirty="0">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698433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96752"/>
            <a:ext cx="3008313" cy="1800200"/>
          </a:xfrm>
        </p:spPr>
        <p:txBody>
          <a:bodyPr>
            <a:normAutofit fontScale="90000"/>
          </a:bodyPr>
          <a:lstStyle/>
          <a:p>
            <a:r>
              <a:rPr lang="it-IT" sz="4000" dirty="0" smtClean="0"/>
              <a:t>Reggiane Re. 2002 «Ariete 2»</a:t>
            </a:r>
            <a:endParaRPr lang="it-IT" sz="4000" dirty="0"/>
          </a:p>
        </p:txBody>
      </p:sp>
      <p:sp>
        <p:nvSpPr>
          <p:cNvPr id="7" name="Slide Number Placeholder 6"/>
          <p:cNvSpPr>
            <a:spLocks noGrp="1"/>
          </p:cNvSpPr>
          <p:nvPr>
            <p:ph type="sldNum" sz="quarter" idx="12"/>
          </p:nvPr>
        </p:nvSpPr>
        <p:spPr/>
        <p:txBody>
          <a:bodyPr/>
          <a:lstStyle/>
          <a:p>
            <a:fld id="{2C109EB0-96B2-484B-B59D-62C5023E1BB5}" type="slidenum">
              <a:rPr lang="it-IT" smtClean="0"/>
              <a:t>38</a:t>
            </a:fld>
            <a:endParaRPr lang="it-IT"/>
          </a:p>
        </p:txBody>
      </p:sp>
      <p:graphicFrame>
        <p:nvGraphicFramePr>
          <p:cNvPr id="4" name="Content Placeholder 3"/>
          <p:cNvGraphicFramePr>
            <a:graphicFrameLocks noGrp="1"/>
          </p:cNvGraphicFramePr>
          <p:nvPr>
            <p:ph idx="1"/>
          </p:nvPr>
        </p:nvGraphicFramePr>
        <p:xfrm>
          <a:off x="3599849" y="273046"/>
          <a:ext cx="5062152" cy="5853122"/>
        </p:xfrm>
        <a:graphic>
          <a:graphicData uri="http://schemas.openxmlformats.org/drawingml/2006/table">
            <a:tbl>
              <a:tblPr/>
              <a:tblGrid>
                <a:gridCol w="632769"/>
                <a:gridCol w="632769"/>
                <a:gridCol w="632769"/>
                <a:gridCol w="632769"/>
                <a:gridCol w="632769"/>
                <a:gridCol w="632769"/>
                <a:gridCol w="632769"/>
                <a:gridCol w="632769"/>
              </a:tblGrid>
              <a:tr h="175769">
                <a:tc>
                  <a:txBody>
                    <a:bodyPr/>
                    <a:lstStyle/>
                    <a:p>
                      <a:pPr algn="l" fontAlgn="ctr"/>
                      <a:r>
                        <a:rPr lang="it-IT" sz="1000" b="0" i="0" u="none" strike="noStrike">
                          <a:solidFill>
                            <a:srgbClr val="000000"/>
                          </a:solidFill>
                          <a:effectLst/>
                          <a:latin typeface="Arial"/>
                        </a:rPr>
                        <a:t>Name:</a:t>
                      </a:r>
                    </a:p>
                  </a:txBody>
                  <a:tcPr marL="8788" marR="8788" marT="878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88" marR="8788" marT="8788"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88" marR="8788" marT="8788"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Reggiane Re. 2002 "Ariete 2"</a:t>
                      </a:r>
                    </a:p>
                  </a:txBody>
                  <a:tcPr marL="8788" marR="8788" marT="8788"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6981">
                <a:tc>
                  <a:txBody>
                    <a:bodyPr/>
                    <a:lstStyle/>
                    <a:p>
                      <a:pPr algn="l" fontAlgn="ctr"/>
                      <a:r>
                        <a:rPr lang="it-IT" sz="1000" b="0" i="0" u="none" strike="noStrike">
                          <a:solidFill>
                            <a:srgbClr val="000000"/>
                          </a:solidFill>
                          <a:effectLst/>
                          <a:latin typeface="Arial"/>
                        </a:rPr>
                        <a:t>Type:</a:t>
                      </a:r>
                    </a:p>
                  </a:txBody>
                  <a:tcPr marL="8788" marR="8788" marT="8788"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Single-Engine Monoplane Fighter</a:t>
                      </a:r>
                    </a:p>
                  </a:txBody>
                  <a:tcPr marL="8788" marR="8788" marT="878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6981">
                <a:tc>
                  <a:txBody>
                    <a:bodyPr/>
                    <a:lstStyle/>
                    <a:p>
                      <a:pPr algn="l" fontAlgn="ctr"/>
                      <a:r>
                        <a:rPr lang="it-IT" sz="1000" b="0" i="0" u="none" strike="noStrike">
                          <a:solidFill>
                            <a:srgbClr val="000000"/>
                          </a:solidFill>
                          <a:effectLst/>
                          <a:latin typeface="Arial"/>
                        </a:rPr>
                        <a:t>Crew:</a:t>
                      </a:r>
                    </a:p>
                  </a:txBody>
                  <a:tcPr marL="8788" marR="8788" marT="8788"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a:t>
                      </a: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788" marR="8788" marT="87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788" marR="8788" marT="87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788" marR="8788" marT="87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788" marR="8788" marT="878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981">
                <a:tc gridSpan="2">
                  <a:txBody>
                    <a:bodyPr/>
                    <a:lstStyle/>
                    <a:p>
                      <a:pPr algn="l" fontAlgn="ctr"/>
                      <a:r>
                        <a:rPr lang="it-IT" sz="1000" b="0" i="0" u="none" strike="noStrike">
                          <a:solidFill>
                            <a:srgbClr val="000000"/>
                          </a:solidFill>
                          <a:effectLst/>
                          <a:latin typeface="Arial"/>
                        </a:rPr>
                        <a:t>First Flight:</a:t>
                      </a:r>
                    </a:p>
                  </a:txBody>
                  <a:tcPr marL="8788" marR="8788" marT="8788"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October 1940</a:t>
                      </a:r>
                    </a:p>
                  </a:txBody>
                  <a:tcPr marL="8788" marR="8788" marT="878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6981">
                <a:tc gridSpan="2">
                  <a:txBody>
                    <a:bodyPr/>
                    <a:lstStyle/>
                    <a:p>
                      <a:pPr algn="l" fontAlgn="ctr"/>
                      <a:r>
                        <a:rPr lang="it-IT" sz="1000" b="0" i="0" u="none" strike="noStrike">
                          <a:solidFill>
                            <a:srgbClr val="000000"/>
                          </a:solidFill>
                          <a:effectLst/>
                          <a:latin typeface="Arial"/>
                        </a:rPr>
                        <a:t>In-Service Date:</a:t>
                      </a:r>
                    </a:p>
                  </a:txBody>
                  <a:tcPr marL="8788" marR="8788" marT="8788"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it-IT" sz="1000" b="0" i="0" u="none" strike="noStrike">
                          <a:solidFill>
                            <a:srgbClr val="000000"/>
                          </a:solidFill>
                          <a:effectLst/>
                          <a:latin typeface="Arial"/>
                        </a:rPr>
                        <a:t>1942</a:t>
                      </a:r>
                    </a:p>
                  </a:txBody>
                  <a:tcPr marL="8788" marR="8788" marT="878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6981">
                <a:tc gridSpan="2">
                  <a:txBody>
                    <a:bodyPr/>
                    <a:lstStyle/>
                    <a:p>
                      <a:pPr algn="l" fontAlgn="ctr"/>
                      <a:r>
                        <a:rPr lang="it-IT" sz="1000" b="0" i="0" u="none" strike="noStrike">
                          <a:solidFill>
                            <a:srgbClr val="000000"/>
                          </a:solidFill>
                          <a:effectLst/>
                          <a:latin typeface="Arial"/>
                        </a:rPr>
                        <a:t>Length (m)</a:t>
                      </a:r>
                    </a:p>
                  </a:txBody>
                  <a:tcPr marL="8788" marR="8788" marT="8788"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8,16</a:t>
                      </a: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88" marR="8788" marT="878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981">
                <a:tc gridSpan="2">
                  <a:txBody>
                    <a:bodyPr/>
                    <a:lstStyle/>
                    <a:p>
                      <a:pPr algn="l" fontAlgn="ctr"/>
                      <a:r>
                        <a:rPr lang="it-IT" sz="1000" b="0" i="0" u="none" strike="noStrike">
                          <a:solidFill>
                            <a:srgbClr val="000000"/>
                          </a:solidFill>
                          <a:effectLst/>
                          <a:latin typeface="Arial"/>
                        </a:rPr>
                        <a:t>Wingspan (m):</a:t>
                      </a:r>
                    </a:p>
                  </a:txBody>
                  <a:tcPr marL="8788" marR="8788" marT="8788"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11,00</a:t>
                      </a: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88" marR="8788" marT="878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981">
                <a:tc gridSpan="2">
                  <a:txBody>
                    <a:bodyPr/>
                    <a:lstStyle/>
                    <a:p>
                      <a:pPr algn="l" fontAlgn="ctr"/>
                      <a:r>
                        <a:rPr lang="it-IT" sz="1000" b="0" i="0" u="none" strike="noStrike">
                          <a:solidFill>
                            <a:srgbClr val="000000"/>
                          </a:solidFill>
                          <a:effectLst/>
                          <a:latin typeface="Arial"/>
                        </a:rPr>
                        <a:t>Wing Area (Sq. M)</a:t>
                      </a:r>
                    </a:p>
                  </a:txBody>
                  <a:tcPr marL="8788" marR="8788" marT="8788"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20,40</a:t>
                      </a: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88" marR="8788" marT="878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981">
                <a:tc gridSpan="2">
                  <a:txBody>
                    <a:bodyPr/>
                    <a:lstStyle/>
                    <a:p>
                      <a:pPr algn="l" fontAlgn="ctr"/>
                      <a:r>
                        <a:rPr lang="it-IT" sz="1000" b="0" i="0" u="none" strike="noStrike">
                          <a:solidFill>
                            <a:srgbClr val="000000"/>
                          </a:solidFill>
                          <a:effectLst/>
                          <a:latin typeface="Arial"/>
                        </a:rPr>
                        <a:t>Heighth (m)</a:t>
                      </a:r>
                    </a:p>
                  </a:txBody>
                  <a:tcPr marL="8788" marR="8788" marT="8788"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3,15</a:t>
                      </a: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88" marR="8788" marT="878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981">
                <a:tc gridSpan="2">
                  <a:txBody>
                    <a:bodyPr/>
                    <a:lstStyle/>
                    <a:p>
                      <a:pPr algn="l" fontAlgn="ctr"/>
                      <a:r>
                        <a:rPr lang="it-IT" sz="1000" b="0" i="0" u="none" strike="noStrike">
                          <a:solidFill>
                            <a:srgbClr val="000000"/>
                          </a:solidFill>
                          <a:effectLst/>
                          <a:latin typeface="Arial"/>
                        </a:rPr>
                        <a:t>Empty Weight (kg)</a:t>
                      </a:r>
                    </a:p>
                  </a:txBody>
                  <a:tcPr marL="8788" marR="8788" marT="8788"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2.390</a:t>
                      </a: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88" marR="8788" marT="878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981">
                <a:tc gridSpan="2">
                  <a:txBody>
                    <a:bodyPr/>
                    <a:lstStyle/>
                    <a:p>
                      <a:pPr algn="l" fontAlgn="ctr"/>
                      <a:r>
                        <a:rPr lang="it-IT" sz="1000" b="0" i="0" u="none" strike="noStrike">
                          <a:solidFill>
                            <a:srgbClr val="000000"/>
                          </a:solidFill>
                          <a:effectLst/>
                          <a:latin typeface="Arial"/>
                        </a:rPr>
                        <a:t>Loaded Weight:</a:t>
                      </a:r>
                    </a:p>
                  </a:txBody>
                  <a:tcPr marL="8788" marR="8788" marT="8788"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3.240</a:t>
                      </a: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88" marR="8788" marT="878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981">
                <a:tc gridSpan="2">
                  <a:txBody>
                    <a:bodyPr/>
                    <a:lstStyle/>
                    <a:p>
                      <a:pPr algn="l" fontAlgn="b"/>
                      <a:r>
                        <a:rPr lang="it-IT" sz="1000" b="0" i="0" u="none" strike="noStrike">
                          <a:solidFill>
                            <a:srgbClr val="000000"/>
                          </a:solidFill>
                          <a:effectLst/>
                          <a:latin typeface="Arial"/>
                        </a:rPr>
                        <a:t>Climb Rate:</a:t>
                      </a:r>
                    </a:p>
                  </a:txBody>
                  <a:tcPr marL="8788" marR="8788" marT="878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it-IT" sz="1000" b="0" i="0" u="none" strike="noStrike">
                          <a:solidFill>
                            <a:srgbClr val="000000"/>
                          </a:solidFill>
                          <a:effectLst/>
                          <a:latin typeface="Arial"/>
                        </a:rPr>
                        <a:t>5 min 52 sec to 4000 m</a:t>
                      </a: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88" marR="8788" marT="878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981">
                <a:tc>
                  <a:txBody>
                    <a:bodyPr/>
                    <a:lstStyle/>
                    <a:p>
                      <a:pPr algn="l" fontAlgn="ctr"/>
                      <a:r>
                        <a:rPr lang="it-IT" sz="1000" b="0" i="0" u="none" strike="noStrike">
                          <a:solidFill>
                            <a:srgbClr val="000000"/>
                          </a:solidFill>
                          <a:effectLst/>
                          <a:latin typeface="Arial"/>
                        </a:rPr>
                        <a:t>Engines:</a:t>
                      </a:r>
                    </a:p>
                  </a:txBody>
                  <a:tcPr marL="8788" marR="8788" marT="8788"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Piaggio P. XIX R.C. 45</a:t>
                      </a:r>
                    </a:p>
                  </a:txBody>
                  <a:tcPr marL="8788" marR="8788" marT="878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6981">
                <a:tc>
                  <a:txBody>
                    <a:bodyPr/>
                    <a:lstStyle/>
                    <a:p>
                      <a:pPr algn="l" fontAlgn="ctr"/>
                      <a:r>
                        <a:rPr lang="it-IT" sz="1000" b="0" i="0" u="none" strike="noStrike">
                          <a:solidFill>
                            <a:srgbClr val="000000"/>
                          </a:solidFill>
                          <a:effectLst/>
                          <a:latin typeface="Arial"/>
                        </a:rPr>
                        <a:t>Power:</a:t>
                      </a:r>
                    </a:p>
                  </a:txBody>
                  <a:tcPr marL="8788" marR="8788" marT="8788"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1160 CV (853 KW)</a:t>
                      </a:r>
                    </a:p>
                  </a:txBody>
                  <a:tcPr marL="8788" marR="8788" marT="878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6981">
                <a:tc gridSpan="2">
                  <a:txBody>
                    <a:bodyPr/>
                    <a:lstStyle/>
                    <a:p>
                      <a:pPr algn="l" fontAlgn="b"/>
                      <a:r>
                        <a:rPr lang="it-IT" sz="1000" b="0" i="0" u="none" strike="noStrike">
                          <a:solidFill>
                            <a:srgbClr val="000000"/>
                          </a:solidFill>
                          <a:effectLst/>
                          <a:latin typeface="Arial"/>
                        </a:rPr>
                        <a:t>Take Off (m)</a:t>
                      </a:r>
                    </a:p>
                  </a:txBody>
                  <a:tcPr marL="8788" marR="8788" marT="878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168</a:t>
                      </a: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88" marR="8788" marT="878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981">
                <a:tc gridSpan="2">
                  <a:txBody>
                    <a:bodyPr/>
                    <a:lstStyle/>
                    <a:p>
                      <a:pPr algn="l" fontAlgn="b"/>
                      <a:r>
                        <a:rPr lang="it-IT" sz="1000" b="0" i="0" u="none" strike="noStrike">
                          <a:solidFill>
                            <a:srgbClr val="000000"/>
                          </a:solidFill>
                          <a:effectLst/>
                          <a:latin typeface="Arial"/>
                        </a:rPr>
                        <a:t>Landing (m)</a:t>
                      </a:r>
                    </a:p>
                  </a:txBody>
                  <a:tcPr marL="8788" marR="8788" marT="878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255</a:t>
                      </a: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88" marR="8788" marT="878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981">
                <a:tc gridSpan="2">
                  <a:txBody>
                    <a:bodyPr/>
                    <a:lstStyle/>
                    <a:p>
                      <a:pPr algn="l" fontAlgn="ctr"/>
                      <a:r>
                        <a:rPr lang="it-IT" sz="1000" b="0" i="0" u="none" strike="noStrike">
                          <a:solidFill>
                            <a:srgbClr val="000000"/>
                          </a:solidFill>
                          <a:effectLst/>
                          <a:latin typeface="Arial"/>
                        </a:rPr>
                        <a:t>Max Speed (Km/h)</a:t>
                      </a:r>
                    </a:p>
                  </a:txBody>
                  <a:tcPr marL="8788" marR="8788" marT="8788"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530</a:t>
                      </a: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788" marR="8788" marT="87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788" marR="8788" marT="87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788" marR="8788" marT="87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788" marR="8788" marT="878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981">
                <a:tc gridSpan="3">
                  <a:txBody>
                    <a:bodyPr/>
                    <a:lstStyle/>
                    <a:p>
                      <a:pPr algn="l" fontAlgn="ctr"/>
                      <a:r>
                        <a:rPr lang="it-IT" sz="1000" b="0" i="0" u="none" strike="noStrike">
                          <a:solidFill>
                            <a:srgbClr val="000000"/>
                          </a:solidFill>
                          <a:effectLst/>
                          <a:latin typeface="Arial"/>
                        </a:rPr>
                        <a:t>Cruising Speed (km/h)</a:t>
                      </a:r>
                    </a:p>
                  </a:txBody>
                  <a:tcPr marL="8788" marR="8788" marT="8788"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88" marR="8788" marT="878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981">
                <a:tc gridSpan="2">
                  <a:txBody>
                    <a:bodyPr/>
                    <a:lstStyle/>
                    <a:p>
                      <a:pPr algn="l" fontAlgn="ctr"/>
                      <a:r>
                        <a:rPr lang="it-IT" sz="1000" b="0" i="0" u="none" strike="noStrike">
                          <a:solidFill>
                            <a:srgbClr val="000000"/>
                          </a:solidFill>
                          <a:effectLst/>
                          <a:latin typeface="Arial"/>
                        </a:rPr>
                        <a:t>Range (km)</a:t>
                      </a:r>
                    </a:p>
                  </a:txBody>
                  <a:tcPr marL="8788" marR="8788" marT="8788"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1.100</a:t>
                      </a: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88" marR="8788" marT="878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981">
                <a:tc gridSpan="2">
                  <a:txBody>
                    <a:bodyPr/>
                    <a:lstStyle/>
                    <a:p>
                      <a:pPr algn="l" fontAlgn="b"/>
                      <a:r>
                        <a:rPr lang="it-IT" sz="1000" b="0" i="0" u="none" strike="noStrike">
                          <a:solidFill>
                            <a:srgbClr val="000000"/>
                          </a:solidFill>
                          <a:effectLst/>
                          <a:latin typeface="Arial"/>
                        </a:rPr>
                        <a:t>Ceiling (m):</a:t>
                      </a:r>
                    </a:p>
                  </a:txBody>
                  <a:tcPr marL="8788" marR="8788" marT="878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788" marR="8788" marT="87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10.500</a:t>
                      </a: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88" marR="8788" marT="87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88" marR="8788" marT="878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981">
                <a:tc>
                  <a:txBody>
                    <a:bodyPr/>
                    <a:lstStyle/>
                    <a:p>
                      <a:pPr algn="l" fontAlgn="b"/>
                      <a:r>
                        <a:rPr lang="it-IT" sz="1000" b="0" i="0" u="none" strike="noStrike">
                          <a:solidFill>
                            <a:srgbClr val="000000"/>
                          </a:solidFill>
                          <a:effectLst/>
                          <a:latin typeface="Arial"/>
                        </a:rPr>
                        <a:t> </a:t>
                      </a:r>
                    </a:p>
                  </a:txBody>
                  <a:tcPr marL="8788" marR="8788" marT="878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788" marR="8788" marT="87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788" marR="8788" marT="87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788" marR="8788" marT="87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788" marR="8788" marT="87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788" marR="8788" marT="87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788" marR="8788" marT="87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788" marR="8788" marT="878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981">
                <a:tc>
                  <a:txBody>
                    <a:bodyPr/>
                    <a:lstStyle/>
                    <a:p>
                      <a:pPr algn="l" fontAlgn="b"/>
                      <a:r>
                        <a:rPr lang="it-IT" sz="1000" b="0" i="0" u="none" strike="noStrike">
                          <a:solidFill>
                            <a:srgbClr val="000000"/>
                          </a:solidFill>
                          <a:effectLst/>
                          <a:latin typeface="Arial"/>
                        </a:rPr>
                        <a:t>Users:</a:t>
                      </a:r>
                    </a:p>
                  </a:txBody>
                  <a:tcPr marL="8788" marR="8788" marT="878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788" marR="8788" marT="878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788" marR="8788" marT="8788"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 Germany</a:t>
                      </a:r>
                    </a:p>
                  </a:txBody>
                  <a:tcPr marL="8788" marR="8788" marT="8788"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6981">
                <a:tc>
                  <a:txBody>
                    <a:bodyPr/>
                    <a:lstStyle/>
                    <a:p>
                      <a:pPr algn="l" fontAlgn="b"/>
                      <a:r>
                        <a:rPr lang="it-IT" sz="1000" b="0" i="0" u="none" strike="noStrike">
                          <a:solidFill>
                            <a:srgbClr val="000000"/>
                          </a:solidFill>
                          <a:effectLst/>
                          <a:latin typeface="Arial"/>
                        </a:rPr>
                        <a:t> </a:t>
                      </a:r>
                    </a:p>
                  </a:txBody>
                  <a:tcPr marL="8788" marR="8788" marT="878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788" marR="8788" marT="8788"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788" marR="8788" marT="8788"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6981">
                <a:tc>
                  <a:txBody>
                    <a:bodyPr/>
                    <a:lstStyle/>
                    <a:p>
                      <a:pPr algn="l" fontAlgn="b"/>
                      <a:r>
                        <a:rPr lang="it-IT" sz="1000" b="0" i="0" u="none" strike="noStrike">
                          <a:solidFill>
                            <a:srgbClr val="000000"/>
                          </a:solidFill>
                          <a:effectLst/>
                          <a:latin typeface="Arial"/>
                        </a:rPr>
                        <a:t> </a:t>
                      </a:r>
                    </a:p>
                  </a:txBody>
                  <a:tcPr marL="8788" marR="8788" marT="878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788" marR="8788" marT="8788"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788" marR="8788" marT="8788"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6981">
                <a:tc>
                  <a:txBody>
                    <a:bodyPr/>
                    <a:lstStyle/>
                    <a:p>
                      <a:pPr algn="l" fontAlgn="b"/>
                      <a:r>
                        <a:rPr lang="it-IT" sz="1000" b="0" i="0" u="none" strike="noStrike">
                          <a:solidFill>
                            <a:srgbClr val="000000"/>
                          </a:solidFill>
                          <a:effectLst/>
                          <a:latin typeface="Arial"/>
                        </a:rPr>
                        <a:t> </a:t>
                      </a:r>
                    </a:p>
                  </a:txBody>
                  <a:tcPr marL="8788" marR="8788" marT="8788"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788" marR="8788" marT="878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788" marR="8788" marT="8788"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492154">
                <a:tc gridSpan="3">
                  <a:txBody>
                    <a:bodyPr/>
                    <a:lstStyle/>
                    <a:p>
                      <a:pPr algn="l" fontAlgn="ctr"/>
                      <a:r>
                        <a:rPr lang="it-IT" sz="1000" b="0" i="0" u="none" strike="noStrike">
                          <a:solidFill>
                            <a:srgbClr val="000000"/>
                          </a:solidFill>
                          <a:effectLst/>
                          <a:latin typeface="Arial"/>
                        </a:rPr>
                        <a:t>Max Bomb Load</a:t>
                      </a:r>
                    </a:p>
                  </a:txBody>
                  <a:tcPr marL="8788" marR="8788" marT="8788"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 630 kg </a:t>
                      </a:r>
                    </a:p>
                  </a:txBody>
                  <a:tcPr marL="8788" marR="8788" marT="8788"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6981">
                <a:tc gridSpan="2">
                  <a:txBody>
                    <a:bodyPr/>
                    <a:lstStyle/>
                    <a:p>
                      <a:pPr algn="l" fontAlgn="b"/>
                      <a:r>
                        <a:rPr lang="it-IT" sz="1000" b="0" i="0" u="none" strike="noStrike">
                          <a:solidFill>
                            <a:srgbClr val="000000"/>
                          </a:solidFill>
                          <a:effectLst/>
                          <a:latin typeface="Arial"/>
                        </a:rPr>
                        <a:t>Possible Loads</a:t>
                      </a:r>
                    </a:p>
                  </a:txBody>
                  <a:tcPr marL="8788" marR="8788" marT="878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788" marR="8788" marT="8788" marB="0" anchor="b">
                    <a:lnL>
                      <a:noFill/>
                    </a:lnL>
                    <a:lnR>
                      <a:noFill/>
                    </a:lnR>
                    <a:lnT w="6350" cap="flat" cmpd="sng" algn="ctr">
                      <a:solidFill>
                        <a:srgbClr val="000000"/>
                      </a:solidFill>
                      <a:prstDash val="solid"/>
                      <a:round/>
                      <a:headEnd type="none" w="med" len="med"/>
                      <a:tailEnd type="none" w="med" len="med"/>
                    </a:lnT>
                    <a:lnB>
                      <a:noFill/>
                    </a:lnB>
                  </a:tcPr>
                </a:tc>
                <a:tc rowSpan="7" gridSpan="5">
                  <a:txBody>
                    <a:bodyPr/>
                    <a:lstStyle/>
                    <a:p>
                      <a:pPr algn="l" fontAlgn="t"/>
                      <a:r>
                        <a:rPr lang="en-US" sz="1000" b="1" i="0" u="none" strike="noStrike">
                          <a:solidFill>
                            <a:srgbClr val="000000"/>
                          </a:solidFill>
                          <a:effectLst/>
                          <a:latin typeface="Arial"/>
                        </a:rPr>
                        <a:t>Under Fuselage: </a:t>
                      </a:r>
                      <a:r>
                        <a:rPr lang="en-US" sz="1000" b="0" i="0" u="none" strike="noStrike">
                          <a:solidFill>
                            <a:srgbClr val="000000"/>
                          </a:solidFill>
                          <a:effectLst/>
                          <a:latin typeface="Arial"/>
                        </a:rPr>
                        <a:t>1 x 630 kg or 1 x 500 kg or 1 x 480 kg  or 1 x 420 kg or 1 x 250 kg                                                  </a:t>
                      </a:r>
                      <a:r>
                        <a:rPr lang="en-US" sz="1000" b="1" i="0" u="none" strike="noStrike">
                          <a:solidFill>
                            <a:srgbClr val="000000"/>
                          </a:solidFill>
                          <a:effectLst/>
                          <a:latin typeface="Arial"/>
                        </a:rPr>
                        <a:t>Under Wings: </a:t>
                      </a:r>
                      <a:r>
                        <a:rPr lang="en-US" sz="1000" b="0" i="0" u="none" strike="noStrike">
                          <a:solidFill>
                            <a:srgbClr val="000000"/>
                          </a:solidFill>
                          <a:effectLst/>
                          <a:latin typeface="Arial"/>
                        </a:rPr>
                        <a:t>2 x 160 kg or 2 x 100 or 2 x 50 or 2 bomb release gear with 4  x 15 kg bomblets or 2 bomb release gears with 7 x 12 kg bomblets                  </a:t>
                      </a:r>
                    </a:p>
                  </a:txBody>
                  <a:tcPr marL="8788" marR="8788" marT="8788"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hMerge="1">
                  <a:txBody>
                    <a:bodyPr/>
                    <a:lstStyle/>
                    <a:p>
                      <a:endParaRPr lang="it-IT"/>
                    </a:p>
                  </a:txBody>
                  <a:tcPr/>
                </a:tc>
                <a:tc rowSpan="7" hMerge="1">
                  <a:txBody>
                    <a:bodyPr/>
                    <a:lstStyle/>
                    <a:p>
                      <a:endParaRPr lang="it-IT"/>
                    </a:p>
                  </a:txBody>
                  <a:tcPr/>
                </a:tc>
                <a:tc rowSpan="7" hMerge="1">
                  <a:txBody>
                    <a:bodyPr/>
                    <a:lstStyle/>
                    <a:p>
                      <a:endParaRPr lang="it-IT"/>
                    </a:p>
                  </a:txBody>
                  <a:tcPr/>
                </a:tc>
                <a:tc rowSpan="7" hMerge="1">
                  <a:txBody>
                    <a:bodyPr/>
                    <a:lstStyle/>
                    <a:p>
                      <a:endParaRPr lang="it-IT"/>
                    </a:p>
                  </a:txBody>
                  <a:tcPr/>
                </a:tc>
              </a:tr>
              <a:tr h="166981">
                <a:tc>
                  <a:txBody>
                    <a:bodyPr/>
                    <a:lstStyle/>
                    <a:p>
                      <a:pPr algn="l" fontAlgn="b"/>
                      <a:r>
                        <a:rPr lang="it-IT" sz="1000" b="0" i="0" u="none" strike="noStrike">
                          <a:solidFill>
                            <a:srgbClr val="000000"/>
                          </a:solidFill>
                          <a:effectLst/>
                          <a:latin typeface="Arial"/>
                        </a:rPr>
                        <a:t> </a:t>
                      </a:r>
                    </a:p>
                  </a:txBody>
                  <a:tcPr marL="8788" marR="8788" marT="878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788" marR="8788" marT="8788"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788" marR="8788" marT="8788"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6981">
                <a:tc>
                  <a:txBody>
                    <a:bodyPr/>
                    <a:lstStyle/>
                    <a:p>
                      <a:pPr algn="l" fontAlgn="b"/>
                      <a:r>
                        <a:rPr lang="it-IT" sz="1000" b="0" i="0" u="none" strike="noStrike">
                          <a:solidFill>
                            <a:srgbClr val="000000"/>
                          </a:solidFill>
                          <a:effectLst/>
                          <a:latin typeface="Arial"/>
                        </a:rPr>
                        <a:t> </a:t>
                      </a:r>
                    </a:p>
                  </a:txBody>
                  <a:tcPr marL="8788" marR="8788" marT="878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788" marR="8788" marT="8788"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788" marR="8788" marT="8788"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6981">
                <a:tc>
                  <a:txBody>
                    <a:bodyPr/>
                    <a:lstStyle/>
                    <a:p>
                      <a:pPr algn="l" fontAlgn="b"/>
                      <a:r>
                        <a:rPr lang="it-IT" sz="1000" b="0" i="0" u="none" strike="noStrike">
                          <a:solidFill>
                            <a:srgbClr val="000000"/>
                          </a:solidFill>
                          <a:effectLst/>
                          <a:latin typeface="Arial"/>
                        </a:rPr>
                        <a:t> </a:t>
                      </a:r>
                    </a:p>
                  </a:txBody>
                  <a:tcPr marL="8788" marR="8788" marT="878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788" marR="8788" marT="8788"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788" marR="8788" marT="8788"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6981">
                <a:tc>
                  <a:txBody>
                    <a:bodyPr/>
                    <a:lstStyle/>
                    <a:p>
                      <a:pPr algn="l" fontAlgn="b"/>
                      <a:r>
                        <a:rPr lang="it-IT" sz="1000" b="0" i="0" u="none" strike="noStrike">
                          <a:solidFill>
                            <a:srgbClr val="000000"/>
                          </a:solidFill>
                          <a:effectLst/>
                          <a:latin typeface="Arial"/>
                        </a:rPr>
                        <a:t> </a:t>
                      </a:r>
                    </a:p>
                  </a:txBody>
                  <a:tcPr marL="8788" marR="8788" marT="878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788" marR="8788" marT="8788"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788" marR="8788" marT="8788"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6981">
                <a:tc>
                  <a:txBody>
                    <a:bodyPr/>
                    <a:lstStyle/>
                    <a:p>
                      <a:pPr algn="l" fontAlgn="b"/>
                      <a:r>
                        <a:rPr lang="it-IT" sz="1000" b="0" i="0" u="none" strike="noStrike">
                          <a:solidFill>
                            <a:srgbClr val="000000"/>
                          </a:solidFill>
                          <a:effectLst/>
                          <a:latin typeface="Arial"/>
                        </a:rPr>
                        <a:t> </a:t>
                      </a:r>
                    </a:p>
                  </a:txBody>
                  <a:tcPr marL="8788" marR="8788" marT="878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788" marR="8788" marT="8788"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788" marR="8788" marT="8788"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75769">
                <a:tc>
                  <a:txBody>
                    <a:bodyPr/>
                    <a:lstStyle/>
                    <a:p>
                      <a:pPr algn="l" fontAlgn="b"/>
                      <a:r>
                        <a:rPr lang="it-IT" sz="1000" b="0" i="0" u="none" strike="noStrike">
                          <a:solidFill>
                            <a:srgbClr val="000000"/>
                          </a:solidFill>
                          <a:effectLst/>
                          <a:latin typeface="Arial"/>
                        </a:rPr>
                        <a:t> </a:t>
                      </a:r>
                    </a:p>
                  </a:txBody>
                  <a:tcPr marL="8788" marR="8788" marT="878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788" marR="8788" marT="878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dirty="0">
                          <a:solidFill>
                            <a:srgbClr val="000000"/>
                          </a:solidFill>
                          <a:effectLst/>
                          <a:latin typeface="Arial"/>
                        </a:rPr>
                        <a:t> </a:t>
                      </a:r>
                    </a:p>
                  </a:txBody>
                  <a:tcPr marL="8788" marR="8788" marT="8788" marB="0" anchor="b">
                    <a:lnL>
                      <a:noFill/>
                    </a:lnL>
                    <a:lnR>
                      <a:noFill/>
                    </a:lnR>
                    <a:lnT>
                      <a:noFill/>
                    </a:lnT>
                    <a:lnB w="1270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bl>
          </a:graphicData>
        </a:graphic>
      </p:graphicFrame>
    </p:spTree>
    <p:extLst>
      <p:ext uri="{BB962C8B-B14F-4D97-AF65-F5344CB8AC3E}">
        <p14:creationId xmlns:p14="http://schemas.microsoft.com/office/powerpoint/2010/main" val="40122466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340768"/>
            <a:ext cx="3008313" cy="2304256"/>
          </a:xfrm>
        </p:spPr>
        <p:txBody>
          <a:bodyPr>
            <a:normAutofit fontScale="90000"/>
          </a:bodyPr>
          <a:lstStyle/>
          <a:p>
            <a:r>
              <a:rPr lang="it-IT" sz="4000" dirty="0" smtClean="0"/>
              <a:t>Macchi-Castoldi MC 202 Series I «Folgore»</a:t>
            </a:r>
            <a:endParaRPr lang="it-IT" sz="4000" dirty="0"/>
          </a:p>
        </p:txBody>
      </p:sp>
      <p:sp>
        <p:nvSpPr>
          <p:cNvPr id="7" name="Slide Number Placeholder 6"/>
          <p:cNvSpPr>
            <a:spLocks noGrp="1"/>
          </p:cNvSpPr>
          <p:nvPr>
            <p:ph type="sldNum" sz="quarter" idx="12"/>
          </p:nvPr>
        </p:nvSpPr>
        <p:spPr/>
        <p:txBody>
          <a:bodyPr/>
          <a:lstStyle/>
          <a:p>
            <a:fld id="{2C109EB0-96B2-484B-B59D-62C5023E1BB5}" type="slidenum">
              <a:rPr lang="it-IT" smtClean="0"/>
              <a:t>39</a:t>
            </a:fld>
            <a:endParaRPr lang="it-IT"/>
          </a:p>
        </p:txBody>
      </p:sp>
      <p:graphicFrame>
        <p:nvGraphicFramePr>
          <p:cNvPr id="4" name="Content Placeholder 3"/>
          <p:cNvGraphicFramePr>
            <a:graphicFrameLocks noGrp="1"/>
          </p:cNvGraphicFramePr>
          <p:nvPr>
            <p:ph idx="1"/>
          </p:nvPr>
        </p:nvGraphicFramePr>
        <p:xfrm>
          <a:off x="3575049" y="807908"/>
          <a:ext cx="5111752" cy="4783396"/>
        </p:xfrm>
        <a:graphic>
          <a:graphicData uri="http://schemas.openxmlformats.org/drawingml/2006/table">
            <a:tbl>
              <a:tblPr/>
              <a:tblGrid>
                <a:gridCol w="638969"/>
                <a:gridCol w="638969"/>
                <a:gridCol w="638969"/>
                <a:gridCol w="638969"/>
                <a:gridCol w="638969"/>
                <a:gridCol w="638969"/>
                <a:gridCol w="638969"/>
                <a:gridCol w="638969"/>
              </a:tblGrid>
              <a:tr h="177491">
                <a:tc>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Macchi MC. 202  Series I "Folgore"</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Single-Engine Monoplane Fighter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August 1940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it-IT" sz="1000" b="0" i="0" u="none" strike="noStrike">
                          <a:solidFill>
                            <a:srgbClr val="000000"/>
                          </a:solidFill>
                          <a:effectLst/>
                          <a:latin typeface="Arial"/>
                        </a:rPr>
                        <a:t>1941</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8,90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10,50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16,80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3,05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2.405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3.085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it-IT" sz="1000" b="0" i="0" u="none" strike="noStrike">
                          <a:solidFill>
                            <a:srgbClr val="000000"/>
                          </a:solidFill>
                          <a:effectLst/>
                          <a:latin typeface="Arial"/>
                        </a:rPr>
                        <a:t>3 min 46 sec to 4000 m</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606">
                <a:tc>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t"/>
                      <a:r>
                        <a:rPr lang="it-IT" sz="1000" b="0" i="0" u="none" strike="noStrike">
                          <a:solidFill>
                            <a:srgbClr val="000000"/>
                          </a:solidFill>
                          <a:effectLst/>
                          <a:latin typeface="Arial"/>
                        </a:rPr>
                        <a:t>Daimler-Benz DB, 601 A-1 </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1175 CV (864 KW)</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599</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935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10.400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 Germany</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Max Bomb Load</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77491">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t"/>
                      <a:r>
                        <a:rPr lang="it-IT" sz="1000" b="0" i="0" u="none" strike="noStrike" dirty="0">
                          <a:solidFill>
                            <a:srgbClr val="000000"/>
                          </a:solidFill>
                          <a:effectLst/>
                          <a:latin typeface="Arial"/>
                        </a:rPr>
                        <a:t> </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Tree>
    <p:extLst>
      <p:ext uri="{BB962C8B-B14F-4D97-AF65-F5344CB8AC3E}">
        <p14:creationId xmlns:p14="http://schemas.microsoft.com/office/powerpoint/2010/main" val="3313705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C109EB0-96B2-484B-B59D-62C5023E1BB5}" type="slidenum">
              <a:rPr lang="it-IT" smtClean="0"/>
              <a:t>4</a:t>
            </a:fld>
            <a:endParaRPr lang="it-IT"/>
          </a:p>
        </p:txBody>
      </p:sp>
      <p:pic>
        <p:nvPicPr>
          <p:cNvPr id="12290" name="Picture 2" descr="C:\Users\Marco\Documents\UDC Files\Fighters w-tier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92" y="2204864"/>
            <a:ext cx="9047163" cy="6053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6276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484784"/>
            <a:ext cx="3008313" cy="2448272"/>
          </a:xfrm>
        </p:spPr>
        <p:txBody>
          <a:bodyPr>
            <a:normAutofit fontScale="90000"/>
          </a:bodyPr>
          <a:lstStyle/>
          <a:p>
            <a:r>
              <a:rPr lang="it-IT" sz="4000" dirty="0" smtClean="0"/>
              <a:t>Macchi-Castoldi MC 202 CB «Folgore»</a:t>
            </a:r>
            <a:endParaRPr lang="it-IT" sz="4000" dirty="0"/>
          </a:p>
        </p:txBody>
      </p:sp>
      <p:sp>
        <p:nvSpPr>
          <p:cNvPr id="7" name="Slide Number Placeholder 6"/>
          <p:cNvSpPr>
            <a:spLocks noGrp="1"/>
          </p:cNvSpPr>
          <p:nvPr>
            <p:ph type="sldNum" sz="quarter" idx="12"/>
          </p:nvPr>
        </p:nvSpPr>
        <p:spPr/>
        <p:txBody>
          <a:bodyPr/>
          <a:lstStyle/>
          <a:p>
            <a:fld id="{2C109EB0-96B2-484B-B59D-62C5023E1BB5}" type="slidenum">
              <a:rPr lang="it-IT" smtClean="0"/>
              <a:t>40</a:t>
            </a:fld>
            <a:endParaRPr lang="it-IT"/>
          </a:p>
        </p:txBody>
      </p:sp>
      <p:graphicFrame>
        <p:nvGraphicFramePr>
          <p:cNvPr id="4" name="Content Placeholder 3"/>
          <p:cNvGraphicFramePr>
            <a:graphicFrameLocks noGrp="1"/>
          </p:cNvGraphicFramePr>
          <p:nvPr>
            <p:ph idx="1"/>
          </p:nvPr>
        </p:nvGraphicFramePr>
        <p:xfrm>
          <a:off x="3575049" y="914403"/>
          <a:ext cx="5111752" cy="4570407"/>
        </p:xfrm>
        <a:graphic>
          <a:graphicData uri="http://schemas.openxmlformats.org/drawingml/2006/table">
            <a:tbl>
              <a:tblPr/>
              <a:tblGrid>
                <a:gridCol w="638969"/>
                <a:gridCol w="638969"/>
                <a:gridCol w="638969"/>
                <a:gridCol w="638969"/>
                <a:gridCol w="638969"/>
                <a:gridCol w="638969"/>
                <a:gridCol w="638969"/>
                <a:gridCol w="638969"/>
              </a:tblGrid>
              <a:tr h="177491">
                <a:tc>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Macchi MC. 202 CB "Folgore"</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Single-Engine Monoplane Fighter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Nov. 1942</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it-IT" sz="1000" b="0" i="0" u="none" strike="noStrike">
                          <a:solidFill>
                            <a:srgbClr val="000000"/>
                          </a:solidFill>
                          <a:effectLst/>
                          <a:latin typeface="Arial"/>
                        </a:rPr>
                        <a:t>Nov. 1942</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8,90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10,50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16,80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3,05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2.405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3.085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it-IT" sz="1000" b="0" i="0" u="none" strike="noStrike">
                          <a:solidFill>
                            <a:srgbClr val="000000"/>
                          </a:solidFill>
                          <a:effectLst/>
                          <a:latin typeface="Arial"/>
                        </a:rPr>
                        <a:t>3 min 46 sec to 4000 m</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t"/>
                      <a:r>
                        <a:rPr lang="it-IT" sz="1000" b="0" i="0" u="none" strike="noStrike">
                          <a:solidFill>
                            <a:srgbClr val="000000"/>
                          </a:solidFill>
                          <a:effectLst/>
                          <a:latin typeface="Arial"/>
                        </a:rPr>
                        <a:t>Alfa Romeo R. 1000 R.C. 41-I</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1175 CV (864 KW)</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599</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935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10.400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 Germany, Yugoslavia</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Max Bomb Load</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320 kg</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77491">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t"/>
                      <a:r>
                        <a:rPr lang="en-US" sz="1000" b="0" i="0" u="none" strike="noStrike" dirty="0">
                          <a:solidFill>
                            <a:srgbClr val="000000"/>
                          </a:solidFill>
                          <a:effectLst/>
                          <a:latin typeface="Arial"/>
                        </a:rPr>
                        <a:t>2 x 160 kg or 2 x 100 kg or 2 x 50 kg</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Tree>
    <p:extLst>
      <p:ext uri="{BB962C8B-B14F-4D97-AF65-F5344CB8AC3E}">
        <p14:creationId xmlns:p14="http://schemas.microsoft.com/office/powerpoint/2010/main" val="33904503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3008313" cy="2232248"/>
          </a:xfrm>
        </p:spPr>
        <p:txBody>
          <a:bodyPr>
            <a:normAutofit fontScale="90000"/>
          </a:bodyPr>
          <a:lstStyle/>
          <a:p>
            <a:r>
              <a:rPr lang="it-IT" sz="4000" dirty="0" smtClean="0"/>
              <a:t>Macchi-Castoldi MC 202 EC «Folgore»</a:t>
            </a:r>
            <a:endParaRPr lang="it-IT" sz="4000" dirty="0"/>
          </a:p>
        </p:txBody>
      </p:sp>
      <p:sp>
        <p:nvSpPr>
          <p:cNvPr id="7" name="Slide Number Placeholder 6"/>
          <p:cNvSpPr>
            <a:spLocks noGrp="1"/>
          </p:cNvSpPr>
          <p:nvPr>
            <p:ph type="sldNum" sz="quarter" idx="12"/>
          </p:nvPr>
        </p:nvSpPr>
        <p:spPr/>
        <p:txBody>
          <a:bodyPr/>
          <a:lstStyle/>
          <a:p>
            <a:fld id="{2C109EB0-96B2-484B-B59D-62C5023E1BB5}" type="slidenum">
              <a:rPr lang="it-IT" smtClean="0"/>
              <a:t>41</a:t>
            </a:fld>
            <a:endParaRPr lang="it-IT"/>
          </a:p>
        </p:txBody>
      </p:sp>
      <p:graphicFrame>
        <p:nvGraphicFramePr>
          <p:cNvPr id="4" name="Content Placeholder 3"/>
          <p:cNvGraphicFramePr>
            <a:graphicFrameLocks noGrp="1"/>
          </p:cNvGraphicFramePr>
          <p:nvPr>
            <p:ph idx="1"/>
          </p:nvPr>
        </p:nvGraphicFramePr>
        <p:xfrm>
          <a:off x="3575049" y="914403"/>
          <a:ext cx="5111752" cy="4570407"/>
        </p:xfrm>
        <a:graphic>
          <a:graphicData uri="http://schemas.openxmlformats.org/drawingml/2006/table">
            <a:tbl>
              <a:tblPr/>
              <a:tblGrid>
                <a:gridCol w="638969"/>
                <a:gridCol w="638969"/>
                <a:gridCol w="638969"/>
                <a:gridCol w="638969"/>
                <a:gridCol w="638969"/>
                <a:gridCol w="638969"/>
                <a:gridCol w="638969"/>
                <a:gridCol w="638969"/>
              </a:tblGrid>
              <a:tr h="177491">
                <a:tc>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Macchi MC. 202 EC "Folgore"</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Single-Engine Monoplane Fighter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Spring 1943</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May 1943</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8,90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10,50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16,80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3,05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2.405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3.085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it-IT" sz="1000" b="0" i="0" u="none" strike="noStrike">
                          <a:solidFill>
                            <a:srgbClr val="000000"/>
                          </a:solidFill>
                          <a:effectLst/>
                          <a:latin typeface="Arial"/>
                        </a:rPr>
                        <a:t>3 min 46 sec to 4000 m</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t"/>
                      <a:r>
                        <a:rPr lang="it-IT" sz="1000" b="0" i="0" u="none" strike="noStrike">
                          <a:solidFill>
                            <a:srgbClr val="000000"/>
                          </a:solidFill>
                          <a:effectLst/>
                          <a:latin typeface="Arial"/>
                        </a:rPr>
                        <a:t>Alfa Romeo R. 1000 R.C. 41-I</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1175 CV (864 KW)</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590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935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10.400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Max Bomb Load</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320 kg</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77491">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t"/>
                      <a:r>
                        <a:rPr lang="en-US" sz="1000" b="0" i="0" u="none" strike="noStrike" dirty="0">
                          <a:solidFill>
                            <a:srgbClr val="000000"/>
                          </a:solidFill>
                          <a:effectLst/>
                          <a:latin typeface="Arial"/>
                        </a:rPr>
                        <a:t>2 x 160 kg or 2 x 100 kg or 2 x 50 kg</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Tree>
    <p:extLst>
      <p:ext uri="{BB962C8B-B14F-4D97-AF65-F5344CB8AC3E}">
        <p14:creationId xmlns:p14="http://schemas.microsoft.com/office/powerpoint/2010/main" val="4615114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0"/>
            <a:ext cx="3008313" cy="1944216"/>
          </a:xfrm>
        </p:spPr>
        <p:txBody>
          <a:bodyPr>
            <a:normAutofit/>
          </a:bodyPr>
          <a:lstStyle/>
          <a:p>
            <a:r>
              <a:rPr lang="it-IT" sz="4000" dirty="0" smtClean="0"/>
              <a:t>SAI Ambrosini 207</a:t>
            </a:r>
            <a:endParaRPr lang="it-IT" sz="4000" dirty="0"/>
          </a:p>
        </p:txBody>
      </p:sp>
      <p:sp>
        <p:nvSpPr>
          <p:cNvPr id="7" name="Slide Number Placeholder 6"/>
          <p:cNvSpPr>
            <a:spLocks noGrp="1"/>
          </p:cNvSpPr>
          <p:nvPr>
            <p:ph type="sldNum" sz="quarter" idx="12"/>
          </p:nvPr>
        </p:nvSpPr>
        <p:spPr/>
        <p:txBody>
          <a:bodyPr/>
          <a:lstStyle/>
          <a:p>
            <a:fld id="{2C109EB0-96B2-484B-B59D-62C5023E1BB5}" type="slidenum">
              <a:rPr lang="it-IT" smtClean="0"/>
              <a:t>42</a:t>
            </a:fld>
            <a:endParaRPr lang="it-IT"/>
          </a:p>
        </p:txBody>
      </p:sp>
      <p:graphicFrame>
        <p:nvGraphicFramePr>
          <p:cNvPr id="4" name="Content Placeholder 3"/>
          <p:cNvGraphicFramePr>
            <a:graphicFrameLocks noGrp="1"/>
          </p:cNvGraphicFramePr>
          <p:nvPr>
            <p:ph idx="1"/>
          </p:nvPr>
        </p:nvGraphicFramePr>
        <p:xfrm>
          <a:off x="3575049" y="914403"/>
          <a:ext cx="5111752" cy="4570407"/>
        </p:xfrm>
        <a:graphic>
          <a:graphicData uri="http://schemas.openxmlformats.org/drawingml/2006/table">
            <a:tbl>
              <a:tblPr/>
              <a:tblGrid>
                <a:gridCol w="638969"/>
                <a:gridCol w="638969"/>
                <a:gridCol w="638969"/>
                <a:gridCol w="638969"/>
                <a:gridCol w="638969"/>
                <a:gridCol w="638969"/>
                <a:gridCol w="638969"/>
                <a:gridCol w="638969"/>
              </a:tblGrid>
              <a:tr h="177491">
                <a:tc>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SAI Ambrosini 207</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Single-Engine Monoplane Fighter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December 1942</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it-IT" sz="1000" b="0" i="0" u="none" strike="noStrike">
                          <a:solidFill>
                            <a:srgbClr val="000000"/>
                          </a:solidFill>
                          <a:effectLst/>
                          <a:latin typeface="Arial"/>
                        </a:rPr>
                        <a:t>only prototypes</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8,02</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9,00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13,90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2,40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1.750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2.415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it-IT" sz="1000" b="0" i="0" u="none" strike="noStrike">
                          <a:solidFill>
                            <a:srgbClr val="000000"/>
                          </a:solidFill>
                          <a:effectLst/>
                          <a:latin typeface="Arial"/>
                        </a:rPr>
                        <a:t>4 min 51 sec to 4000 m</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Isotta Fraschini Delta R.C. 40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750 CV (560 KW)</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307</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443</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575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850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12.000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Max Bomb Load</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77491">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t"/>
                      <a:r>
                        <a:rPr lang="it-IT" sz="1000" b="0" i="0" u="none" strike="noStrike" dirty="0">
                          <a:solidFill>
                            <a:srgbClr val="000000"/>
                          </a:solidFill>
                          <a:effectLst/>
                          <a:latin typeface="Arial"/>
                        </a:rPr>
                        <a:t> </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Tree>
    <p:extLst>
      <p:ext uri="{BB962C8B-B14F-4D97-AF65-F5344CB8AC3E}">
        <p14:creationId xmlns:p14="http://schemas.microsoft.com/office/powerpoint/2010/main" val="6038561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412776"/>
            <a:ext cx="3008313" cy="1800200"/>
          </a:xfrm>
        </p:spPr>
        <p:txBody>
          <a:bodyPr>
            <a:normAutofit fontScale="90000"/>
          </a:bodyPr>
          <a:lstStyle/>
          <a:p>
            <a:r>
              <a:rPr lang="it-IT" sz="4000" dirty="0" smtClean="0"/>
              <a:t>Reggiane Re. 2001 CB «Falco II»</a:t>
            </a:r>
            <a:endParaRPr lang="it-IT" sz="4000" dirty="0"/>
          </a:p>
        </p:txBody>
      </p:sp>
      <p:sp>
        <p:nvSpPr>
          <p:cNvPr id="7" name="Slide Number Placeholder 6"/>
          <p:cNvSpPr>
            <a:spLocks noGrp="1"/>
          </p:cNvSpPr>
          <p:nvPr>
            <p:ph type="sldNum" sz="quarter" idx="12"/>
          </p:nvPr>
        </p:nvSpPr>
        <p:spPr/>
        <p:txBody>
          <a:bodyPr/>
          <a:lstStyle/>
          <a:p>
            <a:fld id="{2C109EB0-96B2-484B-B59D-62C5023E1BB5}" type="slidenum">
              <a:rPr lang="it-IT" smtClean="0"/>
              <a:t>43</a:t>
            </a:fld>
            <a:endParaRPr lang="it-IT"/>
          </a:p>
        </p:txBody>
      </p:sp>
      <p:graphicFrame>
        <p:nvGraphicFramePr>
          <p:cNvPr id="4" name="Content Placeholder 3"/>
          <p:cNvGraphicFramePr>
            <a:graphicFrameLocks noGrp="1"/>
          </p:cNvGraphicFramePr>
          <p:nvPr>
            <p:ph idx="1"/>
          </p:nvPr>
        </p:nvGraphicFramePr>
        <p:xfrm>
          <a:off x="3575049" y="408552"/>
          <a:ext cx="5111752" cy="5582109"/>
        </p:xfrm>
        <a:graphic>
          <a:graphicData uri="http://schemas.openxmlformats.org/drawingml/2006/table">
            <a:tbl>
              <a:tblPr/>
              <a:tblGrid>
                <a:gridCol w="638969"/>
                <a:gridCol w="638969"/>
                <a:gridCol w="638969"/>
                <a:gridCol w="638969"/>
                <a:gridCol w="638969"/>
                <a:gridCol w="638969"/>
                <a:gridCol w="638969"/>
                <a:gridCol w="638969"/>
              </a:tblGrid>
              <a:tr h="177491">
                <a:tc>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Reggiane Re. 2001 CB "Falco II"</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Single-Engine Monoplane Fighter-Bomber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June 1940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it-IT" sz="1000" b="0" i="0" u="none" strike="noStrike">
                          <a:solidFill>
                            <a:srgbClr val="000000"/>
                          </a:solidFill>
                          <a:effectLst/>
                          <a:latin typeface="Arial"/>
                        </a:rPr>
                        <a:t>1942</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8,20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11,00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20,40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3,12</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2.495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3.267</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it-IT" sz="1000" b="0" i="0" u="none" strike="noStrike">
                          <a:solidFill>
                            <a:srgbClr val="000000"/>
                          </a:solidFill>
                          <a:effectLst/>
                          <a:latin typeface="Arial"/>
                        </a:rPr>
                        <a:t>6 min 20 sec to 5000 m</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pt-BR" sz="1000" b="0" i="0" u="none" strike="noStrike">
                          <a:solidFill>
                            <a:srgbClr val="000000"/>
                          </a:solidFill>
                          <a:effectLst/>
                          <a:latin typeface="Arial"/>
                        </a:rPr>
                        <a:t>Alfa Romeo RA. 1000 RC41-Ia</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1175 CV (843 KW)</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543</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1.040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11.950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Max Bomb Load</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Fino a 630 kg</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7" gridSpan="5">
                  <a:txBody>
                    <a:bodyPr/>
                    <a:lstStyle/>
                    <a:p>
                      <a:pPr algn="l" fontAlgn="t"/>
                      <a:r>
                        <a:rPr lang="en-US" sz="1000" b="0" i="0" u="none" strike="noStrike">
                          <a:solidFill>
                            <a:srgbClr val="000000"/>
                          </a:solidFill>
                          <a:effectLst/>
                          <a:latin typeface="Arial"/>
                        </a:rPr>
                        <a:t>1 x 630 kg or 500 kg or 480 kg or 420 kg or 250 kg or 160 kg or 100 kg / OR 1 x 500 kg + 2 x 50 kg /or 1 x 480 kg + 2 x 50 kg/ or 1 x 420 kg + 2 x 100 kg/ or 1 x 250 kg + 2 x 160 kg/ or 3 x 160 kg/ or 3 x 100 kg/ OR 2 x 160 kg/ or 2 x 100 kg/ or 2 x 50 kg</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hMerge="1">
                  <a:txBody>
                    <a:bodyPr/>
                    <a:lstStyle/>
                    <a:p>
                      <a:endParaRPr lang="it-IT"/>
                    </a:p>
                  </a:txBody>
                  <a:tcPr/>
                </a:tc>
                <a:tc rowSpan="7" hMerge="1">
                  <a:txBody>
                    <a:bodyPr/>
                    <a:lstStyle/>
                    <a:p>
                      <a:endParaRPr lang="it-IT"/>
                    </a:p>
                  </a:txBody>
                  <a:tcPr/>
                </a:tc>
                <a:tc rowSpan="7" hMerge="1">
                  <a:txBody>
                    <a:bodyPr/>
                    <a:lstStyle/>
                    <a:p>
                      <a:endParaRPr lang="it-IT"/>
                    </a:p>
                  </a:txBody>
                  <a:tcPr/>
                </a:tc>
                <a:tc rowSpan="7"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77491">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dirty="0">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bl>
          </a:graphicData>
        </a:graphic>
      </p:graphicFrame>
    </p:spTree>
    <p:extLst>
      <p:ext uri="{BB962C8B-B14F-4D97-AF65-F5344CB8AC3E}">
        <p14:creationId xmlns:p14="http://schemas.microsoft.com/office/powerpoint/2010/main" val="21997229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3008313" cy="1800200"/>
          </a:xfrm>
        </p:spPr>
        <p:txBody>
          <a:bodyPr>
            <a:normAutofit fontScale="90000"/>
          </a:bodyPr>
          <a:lstStyle/>
          <a:p>
            <a:r>
              <a:rPr lang="it-IT" sz="4000" dirty="0" smtClean="0"/>
              <a:t>Reggiane Re, 2001 CN «Falco II»</a:t>
            </a:r>
            <a:endParaRPr lang="it-IT" sz="4000" dirty="0"/>
          </a:p>
        </p:txBody>
      </p:sp>
      <p:sp>
        <p:nvSpPr>
          <p:cNvPr id="7" name="Slide Number Placeholder 6"/>
          <p:cNvSpPr>
            <a:spLocks noGrp="1"/>
          </p:cNvSpPr>
          <p:nvPr>
            <p:ph type="sldNum" sz="quarter" idx="12"/>
          </p:nvPr>
        </p:nvSpPr>
        <p:spPr/>
        <p:txBody>
          <a:bodyPr/>
          <a:lstStyle/>
          <a:p>
            <a:fld id="{2C109EB0-96B2-484B-B59D-62C5023E1BB5}" type="slidenum">
              <a:rPr lang="it-IT" smtClean="0"/>
              <a:t>44</a:t>
            </a:fld>
            <a:endParaRPr lang="it-IT"/>
          </a:p>
        </p:txBody>
      </p:sp>
      <p:graphicFrame>
        <p:nvGraphicFramePr>
          <p:cNvPr id="4" name="Content Placeholder 3"/>
          <p:cNvGraphicFramePr>
            <a:graphicFrameLocks noGrp="1"/>
          </p:cNvGraphicFramePr>
          <p:nvPr>
            <p:ph idx="1"/>
          </p:nvPr>
        </p:nvGraphicFramePr>
        <p:xfrm>
          <a:off x="3575049" y="914403"/>
          <a:ext cx="5111752" cy="4570407"/>
        </p:xfrm>
        <a:graphic>
          <a:graphicData uri="http://schemas.openxmlformats.org/drawingml/2006/table">
            <a:tbl>
              <a:tblPr/>
              <a:tblGrid>
                <a:gridCol w="638969"/>
                <a:gridCol w="638969"/>
                <a:gridCol w="638969"/>
                <a:gridCol w="638969"/>
                <a:gridCol w="638969"/>
                <a:gridCol w="638969"/>
                <a:gridCol w="638969"/>
                <a:gridCol w="638969"/>
              </a:tblGrid>
              <a:tr h="177491">
                <a:tc>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Reggiane Re. 2001 CN "Falco II"</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Single-Engine Monoplane Night Fighter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June 1940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it-IT" sz="1000" b="0" i="0" u="none" strike="noStrike">
                          <a:solidFill>
                            <a:srgbClr val="000000"/>
                          </a:solidFill>
                          <a:effectLst/>
                          <a:latin typeface="Arial"/>
                        </a:rPr>
                        <a:t>1942</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8,20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11,00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20,40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3,12</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2.495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3.267</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it-IT" sz="1000" b="0" i="0" u="none" strike="noStrike">
                          <a:solidFill>
                            <a:srgbClr val="000000"/>
                          </a:solidFill>
                          <a:effectLst/>
                          <a:latin typeface="Arial"/>
                        </a:rPr>
                        <a:t>6 min 20 sec to 5000 m</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pt-BR" sz="1000" b="0" i="0" u="none" strike="noStrike">
                          <a:solidFill>
                            <a:srgbClr val="000000"/>
                          </a:solidFill>
                          <a:effectLst/>
                          <a:latin typeface="Arial"/>
                        </a:rPr>
                        <a:t>Alfa Romeo RA. 1000 RC41-Ia</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1175 CV (843 KW)</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543</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1.040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11.950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Max Bomb Load</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77491">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t"/>
                      <a:r>
                        <a:rPr lang="it-IT" sz="1000" b="0" i="0" u="none" strike="noStrike" dirty="0">
                          <a:solidFill>
                            <a:srgbClr val="000000"/>
                          </a:solidFill>
                          <a:effectLst/>
                          <a:latin typeface="Arial"/>
                        </a:rPr>
                        <a:t> </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Tree>
    <p:extLst>
      <p:ext uri="{BB962C8B-B14F-4D97-AF65-F5344CB8AC3E}">
        <p14:creationId xmlns:p14="http://schemas.microsoft.com/office/powerpoint/2010/main" val="32293767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052736"/>
            <a:ext cx="3008313" cy="1656184"/>
          </a:xfrm>
        </p:spPr>
        <p:txBody>
          <a:bodyPr>
            <a:normAutofit fontScale="90000"/>
          </a:bodyPr>
          <a:lstStyle/>
          <a:p>
            <a:r>
              <a:rPr lang="it-IT" sz="4000" dirty="0" smtClean="0"/>
              <a:t>Reggiane Re. 2001 GV «Falco II»</a:t>
            </a:r>
            <a:endParaRPr lang="it-IT" sz="4000" dirty="0"/>
          </a:p>
        </p:txBody>
      </p:sp>
      <p:sp>
        <p:nvSpPr>
          <p:cNvPr id="7" name="Slide Number Placeholder 6"/>
          <p:cNvSpPr>
            <a:spLocks noGrp="1"/>
          </p:cNvSpPr>
          <p:nvPr>
            <p:ph type="sldNum" sz="quarter" idx="12"/>
          </p:nvPr>
        </p:nvSpPr>
        <p:spPr/>
        <p:txBody>
          <a:bodyPr/>
          <a:lstStyle/>
          <a:p>
            <a:fld id="{2C109EB0-96B2-484B-B59D-62C5023E1BB5}" type="slidenum">
              <a:rPr lang="it-IT" smtClean="0"/>
              <a:t>45</a:t>
            </a:fld>
            <a:endParaRPr lang="it-IT"/>
          </a:p>
        </p:txBody>
      </p:sp>
      <p:graphicFrame>
        <p:nvGraphicFramePr>
          <p:cNvPr id="4" name="Content Placeholder 3"/>
          <p:cNvGraphicFramePr>
            <a:graphicFrameLocks noGrp="1"/>
          </p:cNvGraphicFramePr>
          <p:nvPr>
            <p:ph idx="1"/>
          </p:nvPr>
        </p:nvGraphicFramePr>
        <p:xfrm>
          <a:off x="3575049" y="914403"/>
          <a:ext cx="5111752" cy="4570407"/>
        </p:xfrm>
        <a:graphic>
          <a:graphicData uri="http://schemas.openxmlformats.org/drawingml/2006/table">
            <a:tbl>
              <a:tblPr/>
              <a:tblGrid>
                <a:gridCol w="638969"/>
                <a:gridCol w="638969"/>
                <a:gridCol w="638969"/>
                <a:gridCol w="638969"/>
                <a:gridCol w="638969"/>
                <a:gridCol w="638969"/>
                <a:gridCol w="638969"/>
                <a:gridCol w="638969"/>
              </a:tblGrid>
              <a:tr h="177491">
                <a:tc>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Reggiane Re. 2001 GV "Falco II"</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Single-Engine Monoplane Fighter-Bomber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June 1940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it-IT" sz="1000" b="0" i="0" u="none" strike="noStrike">
                          <a:solidFill>
                            <a:srgbClr val="000000"/>
                          </a:solidFill>
                          <a:effectLst/>
                          <a:latin typeface="Arial"/>
                        </a:rPr>
                        <a:t>1942</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8,20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11,00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20,40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3,12</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2.495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3.267</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it-IT" sz="1000" b="0" i="0" u="none" strike="noStrike">
                          <a:solidFill>
                            <a:srgbClr val="000000"/>
                          </a:solidFill>
                          <a:effectLst/>
                          <a:latin typeface="Arial"/>
                        </a:rPr>
                        <a:t>6 min 20 sec to 5000 m</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pt-BR" sz="1000" b="0" i="0" u="none" strike="noStrike">
                          <a:solidFill>
                            <a:srgbClr val="000000"/>
                          </a:solidFill>
                          <a:effectLst/>
                          <a:latin typeface="Arial"/>
                        </a:rPr>
                        <a:t>Alfa Romeo RA. 1000 RC41-Ia</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1175 CV (843 KW)</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543</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1.040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11.950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Max Bomb Load</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630 kg</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77491">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t"/>
                      <a:r>
                        <a:rPr lang="en-US" sz="1000" b="0" i="0" u="none" strike="noStrike" dirty="0">
                          <a:solidFill>
                            <a:srgbClr val="000000"/>
                          </a:solidFill>
                          <a:effectLst/>
                          <a:latin typeface="Arial"/>
                        </a:rPr>
                        <a:t>1 x 630 kg PD (</a:t>
                      </a:r>
                      <a:r>
                        <a:rPr lang="en-US" sz="1000" b="0" i="0" u="none" strike="noStrike" dirty="0" err="1">
                          <a:solidFill>
                            <a:srgbClr val="000000"/>
                          </a:solidFill>
                          <a:effectLst/>
                          <a:latin typeface="Arial"/>
                        </a:rPr>
                        <a:t>AntiShip</a:t>
                      </a:r>
                      <a:r>
                        <a:rPr lang="en-US" sz="1000" b="0" i="0" u="none" strike="noStrike" dirty="0">
                          <a:solidFill>
                            <a:srgbClr val="000000"/>
                          </a:solidFill>
                          <a:effectLst/>
                          <a:latin typeface="Arial"/>
                        </a:rPr>
                        <a:t>)</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Tree>
    <p:extLst>
      <p:ext uri="{BB962C8B-B14F-4D97-AF65-F5344CB8AC3E}">
        <p14:creationId xmlns:p14="http://schemas.microsoft.com/office/powerpoint/2010/main" val="42346199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340768"/>
            <a:ext cx="3008313" cy="1656184"/>
          </a:xfrm>
        </p:spPr>
        <p:txBody>
          <a:bodyPr>
            <a:normAutofit/>
          </a:bodyPr>
          <a:lstStyle/>
          <a:p>
            <a:r>
              <a:rPr lang="it-IT" sz="4000" dirty="0" smtClean="0"/>
              <a:t>Caproni-Vizzola F6M</a:t>
            </a:r>
            <a:endParaRPr lang="it-IT" sz="4000" dirty="0"/>
          </a:p>
        </p:txBody>
      </p:sp>
      <p:sp>
        <p:nvSpPr>
          <p:cNvPr id="7" name="Slide Number Placeholder 6"/>
          <p:cNvSpPr>
            <a:spLocks noGrp="1"/>
          </p:cNvSpPr>
          <p:nvPr>
            <p:ph type="sldNum" sz="quarter" idx="12"/>
          </p:nvPr>
        </p:nvSpPr>
        <p:spPr/>
        <p:txBody>
          <a:bodyPr/>
          <a:lstStyle/>
          <a:p>
            <a:fld id="{2C109EB0-96B2-484B-B59D-62C5023E1BB5}" type="slidenum">
              <a:rPr lang="it-IT" smtClean="0"/>
              <a:t>46</a:t>
            </a:fld>
            <a:endParaRPr lang="it-IT"/>
          </a:p>
        </p:txBody>
      </p:sp>
      <p:graphicFrame>
        <p:nvGraphicFramePr>
          <p:cNvPr id="4" name="Content Placeholder 3"/>
          <p:cNvGraphicFramePr>
            <a:graphicFrameLocks noGrp="1"/>
          </p:cNvGraphicFramePr>
          <p:nvPr>
            <p:ph idx="1"/>
          </p:nvPr>
        </p:nvGraphicFramePr>
        <p:xfrm>
          <a:off x="3575049" y="914403"/>
          <a:ext cx="5111752" cy="4570407"/>
        </p:xfrm>
        <a:graphic>
          <a:graphicData uri="http://schemas.openxmlformats.org/drawingml/2006/table">
            <a:tbl>
              <a:tblPr/>
              <a:tblGrid>
                <a:gridCol w="638969"/>
                <a:gridCol w="638969"/>
                <a:gridCol w="638969"/>
                <a:gridCol w="638969"/>
                <a:gridCol w="638969"/>
                <a:gridCol w="638969"/>
                <a:gridCol w="638969"/>
                <a:gridCol w="638969"/>
              </a:tblGrid>
              <a:tr h="177491">
                <a:tc>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Caproni Vizzola F6M</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Single-Engine Monoplane Fighter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April 1942</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it-IT" sz="1000" b="0" i="0" u="none" strike="noStrike">
                          <a:solidFill>
                            <a:srgbClr val="000000"/>
                          </a:solidFill>
                          <a:effectLst/>
                          <a:latin typeface="Arial"/>
                        </a:rPr>
                        <a:t>Only prototypes</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9,15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11,35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18,81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3,02</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2.265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2.885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t"/>
                      <a:r>
                        <a:rPr lang="it-IT" sz="1000" b="0" i="0" u="none" strike="noStrike">
                          <a:solidFill>
                            <a:srgbClr val="000000"/>
                          </a:solidFill>
                          <a:effectLst/>
                          <a:latin typeface="Arial"/>
                        </a:rPr>
                        <a:t>5 min 40 sec to 6000 m</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Daimler-Benz DB. 605A</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1475 CV (1085 KW)</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570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950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10.300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 Germany</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Max Bomb Load</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77491">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t"/>
                      <a:r>
                        <a:rPr lang="it-IT" sz="1000" b="0" i="0" u="none" strike="noStrike" dirty="0">
                          <a:solidFill>
                            <a:srgbClr val="000000"/>
                          </a:solidFill>
                          <a:effectLst/>
                          <a:latin typeface="Arial"/>
                        </a:rPr>
                        <a:t> </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Tree>
    <p:extLst>
      <p:ext uri="{BB962C8B-B14F-4D97-AF65-F5344CB8AC3E}">
        <p14:creationId xmlns:p14="http://schemas.microsoft.com/office/powerpoint/2010/main" val="3652643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556792"/>
            <a:ext cx="3008313" cy="1440160"/>
          </a:xfrm>
        </p:spPr>
        <p:txBody>
          <a:bodyPr>
            <a:normAutofit/>
          </a:bodyPr>
          <a:lstStyle/>
          <a:p>
            <a:r>
              <a:rPr lang="it-IT" sz="4000" dirty="0" smtClean="0"/>
              <a:t>Caproni-Vizzola F6MZ</a:t>
            </a:r>
            <a:endParaRPr lang="it-IT" sz="4000" dirty="0"/>
          </a:p>
        </p:txBody>
      </p:sp>
      <p:sp>
        <p:nvSpPr>
          <p:cNvPr id="7" name="Slide Number Placeholder 6"/>
          <p:cNvSpPr>
            <a:spLocks noGrp="1"/>
          </p:cNvSpPr>
          <p:nvPr>
            <p:ph type="sldNum" sz="quarter" idx="12"/>
          </p:nvPr>
        </p:nvSpPr>
        <p:spPr/>
        <p:txBody>
          <a:bodyPr/>
          <a:lstStyle/>
          <a:p>
            <a:fld id="{2C109EB0-96B2-484B-B59D-62C5023E1BB5}" type="slidenum">
              <a:rPr lang="it-IT" smtClean="0"/>
              <a:t>47</a:t>
            </a:fld>
            <a:endParaRPr lang="it-IT"/>
          </a:p>
        </p:txBody>
      </p:sp>
      <p:graphicFrame>
        <p:nvGraphicFramePr>
          <p:cNvPr id="4" name="Content Placeholder 3"/>
          <p:cNvGraphicFramePr>
            <a:graphicFrameLocks noGrp="1"/>
          </p:cNvGraphicFramePr>
          <p:nvPr>
            <p:ph idx="1"/>
          </p:nvPr>
        </p:nvGraphicFramePr>
        <p:xfrm>
          <a:off x="3575049" y="914403"/>
          <a:ext cx="5111752" cy="4570407"/>
        </p:xfrm>
        <a:graphic>
          <a:graphicData uri="http://schemas.openxmlformats.org/drawingml/2006/table">
            <a:tbl>
              <a:tblPr/>
              <a:tblGrid>
                <a:gridCol w="638969"/>
                <a:gridCol w="638969"/>
                <a:gridCol w="638969"/>
                <a:gridCol w="638969"/>
                <a:gridCol w="638969"/>
                <a:gridCol w="638969"/>
                <a:gridCol w="638969"/>
                <a:gridCol w="638969"/>
              </a:tblGrid>
              <a:tr h="177491">
                <a:tc>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Caproni Vizzola F6MZ</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Single-Engine Monoplane Fighter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August 1943</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it-IT" sz="1000" b="0" i="0" u="none" strike="noStrike">
                          <a:solidFill>
                            <a:srgbClr val="000000"/>
                          </a:solidFill>
                          <a:effectLst/>
                          <a:latin typeface="Arial"/>
                        </a:rPr>
                        <a:t>Only prototypes</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9,01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11,74</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3,58</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18,89</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2.300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2.975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t"/>
                      <a:r>
                        <a:rPr lang="it-IT" sz="1000" b="0" i="0" u="none" strike="noStrike">
                          <a:solidFill>
                            <a:srgbClr val="000000"/>
                          </a:solidFill>
                          <a:effectLst/>
                          <a:latin typeface="Arial"/>
                        </a:rPr>
                        <a:t>6 min to 6000 m</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b"/>
                      <a:r>
                        <a:rPr lang="it-IT" sz="1000" b="0" i="0" u="none" strike="noStrike">
                          <a:solidFill>
                            <a:srgbClr val="000000"/>
                          </a:solidFill>
                          <a:effectLst/>
                          <a:latin typeface="Arial"/>
                        </a:rPr>
                        <a:t>Isotta Fraschini Zeta R.C. 42</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it-IT" sz="1000" b="0" i="0" u="none" strike="noStrike">
                          <a:solidFill>
                            <a:srgbClr val="000000"/>
                          </a:solidFill>
                          <a:effectLst/>
                          <a:latin typeface="Arial"/>
                        </a:rPr>
                        <a:t>1250 CV (919 KW)</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400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615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1.370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10.000</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Max Bomb Load</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320 Kg</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77491">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t"/>
                      <a:r>
                        <a:rPr lang="en-US" sz="1000" b="0" i="0" u="none" strike="noStrike" dirty="0">
                          <a:solidFill>
                            <a:srgbClr val="000000"/>
                          </a:solidFill>
                          <a:effectLst/>
                          <a:latin typeface="Arial"/>
                        </a:rPr>
                        <a:t>2 x 160 kg or 1 x 100 kg or 2 x 50 kg</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Tree>
    <p:extLst>
      <p:ext uri="{BB962C8B-B14F-4D97-AF65-F5344CB8AC3E}">
        <p14:creationId xmlns:p14="http://schemas.microsoft.com/office/powerpoint/2010/main" val="6944411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00808"/>
            <a:ext cx="3008313" cy="1728192"/>
          </a:xfrm>
        </p:spPr>
        <p:txBody>
          <a:bodyPr>
            <a:normAutofit fontScale="90000"/>
          </a:bodyPr>
          <a:lstStyle/>
          <a:p>
            <a:r>
              <a:rPr lang="it-IT" sz="4000" dirty="0" smtClean="0"/>
              <a:t>Macchi-Castoldi MC 205 V «Veltro»</a:t>
            </a:r>
            <a:endParaRPr lang="it-IT" sz="4000" dirty="0"/>
          </a:p>
        </p:txBody>
      </p:sp>
      <p:sp>
        <p:nvSpPr>
          <p:cNvPr id="7" name="Slide Number Placeholder 6"/>
          <p:cNvSpPr>
            <a:spLocks noGrp="1"/>
          </p:cNvSpPr>
          <p:nvPr>
            <p:ph type="sldNum" sz="quarter" idx="12"/>
          </p:nvPr>
        </p:nvSpPr>
        <p:spPr/>
        <p:txBody>
          <a:bodyPr/>
          <a:lstStyle/>
          <a:p>
            <a:fld id="{2C109EB0-96B2-484B-B59D-62C5023E1BB5}" type="slidenum">
              <a:rPr lang="it-IT" smtClean="0"/>
              <a:t>48</a:t>
            </a:fld>
            <a:endParaRPr lang="it-IT"/>
          </a:p>
        </p:txBody>
      </p:sp>
      <p:graphicFrame>
        <p:nvGraphicFramePr>
          <p:cNvPr id="4" name="Content Placeholder 3"/>
          <p:cNvGraphicFramePr>
            <a:graphicFrameLocks noGrp="1"/>
          </p:cNvGraphicFramePr>
          <p:nvPr>
            <p:ph idx="1"/>
          </p:nvPr>
        </p:nvGraphicFramePr>
        <p:xfrm>
          <a:off x="3575049" y="914403"/>
          <a:ext cx="5111752" cy="4570407"/>
        </p:xfrm>
        <a:graphic>
          <a:graphicData uri="http://schemas.openxmlformats.org/drawingml/2006/table">
            <a:tbl>
              <a:tblPr/>
              <a:tblGrid>
                <a:gridCol w="638969"/>
                <a:gridCol w="638969"/>
                <a:gridCol w="638969"/>
                <a:gridCol w="638969"/>
                <a:gridCol w="638969"/>
                <a:gridCol w="638969"/>
                <a:gridCol w="638969"/>
                <a:gridCol w="638969"/>
              </a:tblGrid>
              <a:tr h="177491">
                <a:tc>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Macchi MC. 205 V "Veltro"</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Single-Engine Monoplane Fighter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April 1942</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it-IT" sz="1000" b="0" i="0" u="none" strike="noStrike">
                          <a:solidFill>
                            <a:srgbClr val="000000"/>
                          </a:solidFill>
                          <a:effectLst/>
                          <a:latin typeface="Arial"/>
                        </a:rPr>
                        <a:t>1943</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8,85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10,58</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16,80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3,48</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2.581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3.408</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it-IT" sz="1000" b="0" i="0" u="none" strike="noStrike">
                          <a:solidFill>
                            <a:srgbClr val="000000"/>
                          </a:solidFill>
                          <a:effectLst/>
                          <a:latin typeface="Arial"/>
                        </a:rPr>
                        <a:t>2 min 54 sec to 4000 m</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Fiat RA1050 R.C. 58</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1475 CV (1085 KW)</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285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310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646</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950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11.500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 Germany, Yugoslavia, Egypt</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Max Bomb Load</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77491">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t"/>
                      <a:r>
                        <a:rPr lang="it-IT" sz="1000" b="0" i="0" u="none" strike="noStrike" dirty="0">
                          <a:solidFill>
                            <a:srgbClr val="000000"/>
                          </a:solidFill>
                          <a:effectLst/>
                          <a:latin typeface="Arial"/>
                        </a:rPr>
                        <a:t> </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Tree>
    <p:extLst>
      <p:ext uri="{BB962C8B-B14F-4D97-AF65-F5344CB8AC3E}">
        <p14:creationId xmlns:p14="http://schemas.microsoft.com/office/powerpoint/2010/main" val="21153148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484784"/>
            <a:ext cx="3008313" cy="2376264"/>
          </a:xfrm>
        </p:spPr>
        <p:txBody>
          <a:bodyPr>
            <a:normAutofit fontScale="90000"/>
          </a:bodyPr>
          <a:lstStyle/>
          <a:p>
            <a:r>
              <a:rPr lang="it-IT" sz="4000" dirty="0" smtClean="0"/>
              <a:t>Macchi-Castoldi MC 205 N1 «Orione»</a:t>
            </a:r>
            <a:endParaRPr lang="it-IT" sz="4000" dirty="0"/>
          </a:p>
        </p:txBody>
      </p:sp>
      <p:sp>
        <p:nvSpPr>
          <p:cNvPr id="7" name="Slide Number Placeholder 6"/>
          <p:cNvSpPr>
            <a:spLocks noGrp="1"/>
          </p:cNvSpPr>
          <p:nvPr>
            <p:ph type="sldNum" sz="quarter" idx="12"/>
          </p:nvPr>
        </p:nvSpPr>
        <p:spPr/>
        <p:txBody>
          <a:bodyPr/>
          <a:lstStyle/>
          <a:p>
            <a:fld id="{2C109EB0-96B2-484B-B59D-62C5023E1BB5}" type="slidenum">
              <a:rPr lang="it-IT" smtClean="0"/>
              <a:t>49</a:t>
            </a:fld>
            <a:endParaRPr lang="it-IT"/>
          </a:p>
        </p:txBody>
      </p:sp>
      <p:graphicFrame>
        <p:nvGraphicFramePr>
          <p:cNvPr id="4" name="Content Placeholder 3"/>
          <p:cNvGraphicFramePr>
            <a:graphicFrameLocks noGrp="1"/>
          </p:cNvGraphicFramePr>
          <p:nvPr>
            <p:ph idx="1"/>
          </p:nvPr>
        </p:nvGraphicFramePr>
        <p:xfrm>
          <a:off x="3575049" y="914403"/>
          <a:ext cx="5111752" cy="4570407"/>
        </p:xfrm>
        <a:graphic>
          <a:graphicData uri="http://schemas.openxmlformats.org/drawingml/2006/table">
            <a:tbl>
              <a:tblPr/>
              <a:tblGrid>
                <a:gridCol w="638969"/>
                <a:gridCol w="638969"/>
                <a:gridCol w="638969"/>
                <a:gridCol w="638969"/>
                <a:gridCol w="638969"/>
                <a:gridCol w="638969"/>
                <a:gridCol w="638969"/>
                <a:gridCol w="638969"/>
              </a:tblGrid>
              <a:tr h="177491">
                <a:tc>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Macchi MC. 205 N1 "Orione"</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Single-Engine Monoplane Fighter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November 1942</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it-IT" sz="1000" b="0" i="0" u="none" strike="noStrike">
                          <a:solidFill>
                            <a:srgbClr val="000000"/>
                          </a:solidFill>
                          <a:effectLst/>
                          <a:latin typeface="Arial"/>
                        </a:rPr>
                        <a:t>1943</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9,55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11,25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19,00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3,25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2.695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3.621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it-IT" sz="1000" b="0" i="0" u="none" strike="noStrike">
                          <a:solidFill>
                            <a:srgbClr val="000000"/>
                          </a:solidFill>
                          <a:effectLst/>
                          <a:latin typeface="Arial"/>
                        </a:rPr>
                        <a:t>3 min 33 sec to 4000 m</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Fiat RA1050 R.C. 58</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1475 CV (1085 KW)</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285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310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628</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985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11.500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 Germany</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Max Bomb Load</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77491">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t"/>
                      <a:r>
                        <a:rPr lang="it-IT" sz="1000" b="0" i="0" u="none" strike="noStrike" dirty="0">
                          <a:solidFill>
                            <a:srgbClr val="000000"/>
                          </a:solidFill>
                          <a:effectLst/>
                          <a:latin typeface="Arial"/>
                        </a:rPr>
                        <a:t> </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Tree>
    <p:extLst>
      <p:ext uri="{BB962C8B-B14F-4D97-AF65-F5344CB8AC3E}">
        <p14:creationId xmlns:p14="http://schemas.microsoft.com/office/powerpoint/2010/main" val="3012876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92896"/>
            <a:ext cx="8229600" cy="1143000"/>
          </a:xfrm>
        </p:spPr>
        <p:txBody>
          <a:bodyPr>
            <a:normAutofit/>
          </a:bodyPr>
          <a:lstStyle/>
          <a:p>
            <a:r>
              <a:rPr lang="it-IT" sz="6000" b="1" dirty="0" smtClean="0"/>
              <a:t>Heavy Fighters</a:t>
            </a:r>
            <a:endParaRPr lang="it-IT" sz="6000" b="1" dirty="0"/>
          </a:p>
        </p:txBody>
      </p:sp>
      <p:sp>
        <p:nvSpPr>
          <p:cNvPr id="4" name="Slide Number Placeholder 3"/>
          <p:cNvSpPr>
            <a:spLocks noGrp="1"/>
          </p:cNvSpPr>
          <p:nvPr>
            <p:ph type="sldNum" sz="quarter" idx="12"/>
          </p:nvPr>
        </p:nvSpPr>
        <p:spPr/>
        <p:txBody>
          <a:bodyPr/>
          <a:lstStyle/>
          <a:p>
            <a:fld id="{2C109EB0-96B2-484B-B59D-62C5023E1BB5}" type="slidenum">
              <a:rPr lang="it-IT" smtClean="0"/>
              <a:t>5</a:t>
            </a:fld>
            <a:endParaRPr lang="it-IT"/>
          </a:p>
        </p:txBody>
      </p:sp>
    </p:spTree>
    <p:extLst>
      <p:ext uri="{BB962C8B-B14F-4D97-AF65-F5344CB8AC3E}">
        <p14:creationId xmlns:p14="http://schemas.microsoft.com/office/powerpoint/2010/main" val="11256083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700808"/>
            <a:ext cx="3008313" cy="2304256"/>
          </a:xfrm>
        </p:spPr>
        <p:txBody>
          <a:bodyPr>
            <a:normAutofit fontScale="90000"/>
          </a:bodyPr>
          <a:lstStyle/>
          <a:p>
            <a:r>
              <a:rPr lang="it-IT" sz="4000" dirty="0" smtClean="0"/>
              <a:t>Macchi-Castoldi MC 205 N2 «Orione»</a:t>
            </a:r>
            <a:endParaRPr lang="it-IT" sz="4000" dirty="0"/>
          </a:p>
        </p:txBody>
      </p:sp>
      <p:sp>
        <p:nvSpPr>
          <p:cNvPr id="7" name="Slide Number Placeholder 6"/>
          <p:cNvSpPr>
            <a:spLocks noGrp="1"/>
          </p:cNvSpPr>
          <p:nvPr>
            <p:ph type="sldNum" sz="quarter" idx="12"/>
          </p:nvPr>
        </p:nvSpPr>
        <p:spPr/>
        <p:txBody>
          <a:bodyPr/>
          <a:lstStyle/>
          <a:p>
            <a:fld id="{2C109EB0-96B2-484B-B59D-62C5023E1BB5}" type="slidenum">
              <a:rPr lang="it-IT" smtClean="0"/>
              <a:t>50</a:t>
            </a:fld>
            <a:endParaRPr lang="it-IT"/>
          </a:p>
        </p:txBody>
      </p:sp>
      <p:graphicFrame>
        <p:nvGraphicFramePr>
          <p:cNvPr id="4" name="Content Placeholder 3"/>
          <p:cNvGraphicFramePr>
            <a:graphicFrameLocks noGrp="1"/>
          </p:cNvGraphicFramePr>
          <p:nvPr>
            <p:ph idx="1"/>
          </p:nvPr>
        </p:nvGraphicFramePr>
        <p:xfrm>
          <a:off x="3575049" y="914403"/>
          <a:ext cx="5111752" cy="4570407"/>
        </p:xfrm>
        <a:graphic>
          <a:graphicData uri="http://schemas.openxmlformats.org/drawingml/2006/table">
            <a:tbl>
              <a:tblPr/>
              <a:tblGrid>
                <a:gridCol w="638969"/>
                <a:gridCol w="638969"/>
                <a:gridCol w="638969"/>
                <a:gridCol w="638969"/>
                <a:gridCol w="638969"/>
                <a:gridCol w="638969"/>
                <a:gridCol w="638969"/>
                <a:gridCol w="638969"/>
              </a:tblGrid>
              <a:tr h="177491">
                <a:tc>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Macchi MC. 205 N2 "Orione"</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Single-Engine Monoplane Fighter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May 1943</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it-IT" sz="1000" b="0" i="0" u="none" strike="noStrike">
                          <a:solidFill>
                            <a:srgbClr val="000000"/>
                          </a:solidFill>
                          <a:effectLst/>
                          <a:latin typeface="Arial"/>
                        </a:rPr>
                        <a:t>1943</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9,55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11,25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19,00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3,25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2.759</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3.794</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it-IT" sz="1000" b="0" i="0" u="none" strike="noStrike">
                          <a:solidFill>
                            <a:srgbClr val="000000"/>
                          </a:solidFill>
                          <a:effectLst/>
                          <a:latin typeface="Arial"/>
                        </a:rPr>
                        <a:t>4 min 57 sec to 4000 m</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Fiat RA1050 R.C. 58</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1475 CV (1085 KW)</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285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310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627</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985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11.000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 Germany</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Max Bomb Load</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77491">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t"/>
                      <a:r>
                        <a:rPr lang="it-IT" sz="1000" b="0" i="0" u="none" strike="noStrike" dirty="0">
                          <a:solidFill>
                            <a:srgbClr val="000000"/>
                          </a:solidFill>
                          <a:effectLst/>
                          <a:latin typeface="Arial"/>
                        </a:rPr>
                        <a:t> </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Tree>
    <p:extLst>
      <p:ext uri="{BB962C8B-B14F-4D97-AF65-F5344CB8AC3E}">
        <p14:creationId xmlns:p14="http://schemas.microsoft.com/office/powerpoint/2010/main" val="37945558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412776"/>
            <a:ext cx="3008313" cy="2088232"/>
          </a:xfrm>
        </p:spPr>
        <p:txBody>
          <a:bodyPr>
            <a:normAutofit/>
          </a:bodyPr>
          <a:lstStyle/>
          <a:p>
            <a:r>
              <a:rPr lang="it-IT" sz="4000" dirty="0" smtClean="0"/>
              <a:t>Reggiane Re. 2005 «Sagittario»</a:t>
            </a:r>
            <a:endParaRPr lang="it-IT" sz="4000" dirty="0"/>
          </a:p>
        </p:txBody>
      </p:sp>
      <p:sp>
        <p:nvSpPr>
          <p:cNvPr id="7" name="Slide Number Placeholder 6"/>
          <p:cNvSpPr>
            <a:spLocks noGrp="1"/>
          </p:cNvSpPr>
          <p:nvPr>
            <p:ph type="sldNum" sz="quarter" idx="12"/>
          </p:nvPr>
        </p:nvSpPr>
        <p:spPr/>
        <p:txBody>
          <a:bodyPr/>
          <a:lstStyle/>
          <a:p>
            <a:fld id="{2C109EB0-96B2-484B-B59D-62C5023E1BB5}" type="slidenum">
              <a:rPr lang="it-IT" smtClean="0"/>
              <a:t>51</a:t>
            </a:fld>
            <a:endParaRPr lang="it-IT"/>
          </a:p>
        </p:txBody>
      </p:sp>
      <p:graphicFrame>
        <p:nvGraphicFramePr>
          <p:cNvPr id="4" name="Content Placeholder 3"/>
          <p:cNvGraphicFramePr>
            <a:graphicFrameLocks noGrp="1"/>
          </p:cNvGraphicFramePr>
          <p:nvPr>
            <p:ph idx="1"/>
          </p:nvPr>
        </p:nvGraphicFramePr>
        <p:xfrm>
          <a:off x="3575049" y="275433"/>
          <a:ext cx="5111752" cy="5848346"/>
        </p:xfrm>
        <a:graphic>
          <a:graphicData uri="http://schemas.openxmlformats.org/drawingml/2006/table">
            <a:tbl>
              <a:tblPr/>
              <a:tblGrid>
                <a:gridCol w="638969"/>
                <a:gridCol w="638969"/>
                <a:gridCol w="638969"/>
                <a:gridCol w="638969"/>
                <a:gridCol w="638969"/>
                <a:gridCol w="638969"/>
                <a:gridCol w="638969"/>
                <a:gridCol w="638969"/>
              </a:tblGrid>
              <a:tr h="177491">
                <a:tc>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Reggiane Re. 2005 "Sagittario"</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Single-Engine Monoplane Fighter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May 1942</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it-IT" sz="1000" b="0" i="0" u="none" strike="noStrike">
                          <a:solidFill>
                            <a:srgbClr val="000000"/>
                          </a:solidFill>
                          <a:effectLst/>
                          <a:latin typeface="Arial"/>
                        </a:rPr>
                        <a:t>1943</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8,73</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11,00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20,40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3,15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2.600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3.574</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it-IT" sz="1000" b="0" i="0" u="none" strike="noStrike">
                          <a:solidFill>
                            <a:srgbClr val="000000"/>
                          </a:solidFill>
                          <a:effectLst/>
                          <a:latin typeface="Arial"/>
                        </a:rPr>
                        <a:t>5 min 30 sec to 6000 m</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Daimler-Benz DB. 605A</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1475 CV (1085 KW)</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628</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515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1.250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12.000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 Germany</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434854">
                <a:tc gridSpan="3">
                  <a:txBody>
                    <a:bodyPr/>
                    <a:lstStyle/>
                    <a:p>
                      <a:pPr algn="l" fontAlgn="ctr"/>
                      <a:r>
                        <a:rPr lang="it-IT" sz="1000" b="0" i="0" u="none" strike="noStrike">
                          <a:solidFill>
                            <a:srgbClr val="000000"/>
                          </a:solidFill>
                          <a:effectLst/>
                          <a:latin typeface="Arial"/>
                        </a:rPr>
                        <a:t>Max Bomb Load</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630 kg</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7" gridSpan="5">
                  <a:txBody>
                    <a:bodyPr/>
                    <a:lstStyle/>
                    <a:p>
                      <a:pPr algn="l" fontAlgn="t"/>
                      <a:r>
                        <a:rPr lang="en-US" sz="1000" b="1" i="0" u="none" strike="noStrike">
                          <a:solidFill>
                            <a:srgbClr val="000000"/>
                          </a:solidFill>
                          <a:effectLst/>
                          <a:latin typeface="Arial"/>
                        </a:rPr>
                        <a:t>Under Fuselage: </a:t>
                      </a:r>
                      <a:r>
                        <a:rPr lang="en-US" sz="1000" b="0" i="0" u="none" strike="noStrike">
                          <a:solidFill>
                            <a:srgbClr val="000000"/>
                          </a:solidFill>
                          <a:effectLst/>
                          <a:latin typeface="Arial"/>
                        </a:rPr>
                        <a:t>1 x 630 kg or 1 x 500 kg or 1 x 480 kg or 1 x 420 kg or 1 x 250 kg or 1 x 160 kg                                                       </a:t>
                      </a:r>
                      <a:r>
                        <a:rPr lang="en-US" sz="1000" b="1" i="0" u="none" strike="noStrike">
                          <a:solidFill>
                            <a:srgbClr val="000000"/>
                          </a:solidFill>
                          <a:effectLst/>
                          <a:latin typeface="Arial"/>
                        </a:rPr>
                        <a:t>Under Wings: </a:t>
                      </a:r>
                      <a:r>
                        <a:rPr lang="en-US" sz="1000" b="0" i="0" u="none" strike="noStrike">
                          <a:solidFill>
                            <a:srgbClr val="000000"/>
                          </a:solidFill>
                          <a:effectLst/>
                          <a:latin typeface="Arial"/>
                        </a:rPr>
                        <a:t>2 x 160 kg or 2 x 100 or 2 x 50 or 2 bomb release gears with 4 x 15 kg bomblets or 2 bomb release gears with 7 x 12 kg  bomblets                  </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hMerge="1">
                  <a:txBody>
                    <a:bodyPr/>
                    <a:lstStyle/>
                    <a:p>
                      <a:endParaRPr lang="it-IT"/>
                    </a:p>
                  </a:txBody>
                  <a:tcPr/>
                </a:tc>
                <a:tc rowSpan="7" hMerge="1">
                  <a:txBody>
                    <a:bodyPr/>
                    <a:lstStyle/>
                    <a:p>
                      <a:endParaRPr lang="it-IT"/>
                    </a:p>
                  </a:txBody>
                  <a:tcPr/>
                </a:tc>
                <a:tc rowSpan="7" hMerge="1">
                  <a:txBody>
                    <a:bodyPr/>
                    <a:lstStyle/>
                    <a:p>
                      <a:endParaRPr lang="it-IT"/>
                    </a:p>
                  </a:txBody>
                  <a:tcPr/>
                </a:tc>
                <a:tc rowSpan="7"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77491">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dirty="0">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bl>
          </a:graphicData>
        </a:graphic>
      </p:graphicFrame>
    </p:spTree>
    <p:extLst>
      <p:ext uri="{BB962C8B-B14F-4D97-AF65-F5344CB8AC3E}">
        <p14:creationId xmlns:p14="http://schemas.microsoft.com/office/powerpoint/2010/main" val="14961354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24744"/>
            <a:ext cx="3008313" cy="2016224"/>
          </a:xfrm>
        </p:spPr>
        <p:txBody>
          <a:bodyPr>
            <a:normAutofit/>
          </a:bodyPr>
          <a:lstStyle/>
          <a:p>
            <a:r>
              <a:rPr lang="it-IT" sz="4000" dirty="0" smtClean="0"/>
              <a:t>Fiat G. 55 «Centauro»</a:t>
            </a:r>
            <a:endParaRPr lang="it-IT" sz="4000" dirty="0"/>
          </a:p>
        </p:txBody>
      </p:sp>
      <p:sp>
        <p:nvSpPr>
          <p:cNvPr id="7" name="Slide Number Placeholder 6"/>
          <p:cNvSpPr>
            <a:spLocks noGrp="1"/>
          </p:cNvSpPr>
          <p:nvPr>
            <p:ph type="sldNum" sz="quarter" idx="12"/>
          </p:nvPr>
        </p:nvSpPr>
        <p:spPr/>
        <p:txBody>
          <a:bodyPr/>
          <a:lstStyle/>
          <a:p>
            <a:fld id="{2C109EB0-96B2-484B-B59D-62C5023E1BB5}" type="slidenum">
              <a:rPr lang="it-IT" smtClean="0"/>
              <a:t>52</a:t>
            </a:fld>
            <a:endParaRPr lang="it-IT"/>
          </a:p>
        </p:txBody>
      </p:sp>
      <p:graphicFrame>
        <p:nvGraphicFramePr>
          <p:cNvPr id="4" name="Content Placeholder 3"/>
          <p:cNvGraphicFramePr>
            <a:graphicFrameLocks noGrp="1"/>
          </p:cNvGraphicFramePr>
          <p:nvPr>
            <p:ph idx="1"/>
          </p:nvPr>
        </p:nvGraphicFramePr>
        <p:xfrm>
          <a:off x="3575049" y="914403"/>
          <a:ext cx="5111752" cy="4570407"/>
        </p:xfrm>
        <a:graphic>
          <a:graphicData uri="http://schemas.openxmlformats.org/drawingml/2006/table">
            <a:tbl>
              <a:tblPr/>
              <a:tblGrid>
                <a:gridCol w="638969"/>
                <a:gridCol w="638969"/>
                <a:gridCol w="638969"/>
                <a:gridCol w="638969"/>
                <a:gridCol w="638969"/>
                <a:gridCol w="638969"/>
                <a:gridCol w="638969"/>
                <a:gridCol w="638969"/>
              </a:tblGrid>
              <a:tr h="177491">
                <a:tc>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Fiat G. 55 "Centauro"</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Single-Engine Monoplane Fighter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April 1942</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it-IT" sz="1000" b="0" i="0" u="none" strike="noStrike">
                          <a:solidFill>
                            <a:srgbClr val="000000"/>
                          </a:solidFill>
                          <a:effectLst/>
                          <a:latin typeface="Arial"/>
                        </a:rPr>
                        <a:t>1943</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9,37</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11,85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21,11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3,13</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2.709</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3.709</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it-IT" sz="1000" b="0" i="0" u="none" strike="noStrike">
                          <a:solidFill>
                            <a:srgbClr val="000000"/>
                          </a:solidFill>
                          <a:effectLst/>
                          <a:latin typeface="Arial"/>
                        </a:rPr>
                        <a:t>7 min 12 sec to 7000 m</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Fiat RA1050 R.C. 58</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1475 CV (1085 KW)</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480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620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1.200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12.700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 Germany, Egypt, Syria, Argentina</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Max Bomb Load</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320 kg</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77491">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t"/>
                      <a:r>
                        <a:rPr lang="en-US" sz="1000" b="0" i="0" u="none" strike="noStrike" dirty="0">
                          <a:solidFill>
                            <a:srgbClr val="000000"/>
                          </a:solidFill>
                          <a:effectLst/>
                          <a:latin typeface="Arial"/>
                        </a:rPr>
                        <a:t>2 x 160 kg or 2 x 100 kg or 2 x 50 kg</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Tree>
    <p:extLst>
      <p:ext uri="{BB962C8B-B14F-4D97-AF65-F5344CB8AC3E}">
        <p14:creationId xmlns:p14="http://schemas.microsoft.com/office/powerpoint/2010/main" val="41605119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556792"/>
            <a:ext cx="3008313" cy="1656184"/>
          </a:xfrm>
        </p:spPr>
        <p:txBody>
          <a:bodyPr>
            <a:normAutofit/>
          </a:bodyPr>
          <a:lstStyle/>
          <a:p>
            <a:r>
              <a:rPr lang="it-IT" sz="4000" dirty="0" smtClean="0"/>
              <a:t>Piaggio         P. 119</a:t>
            </a:r>
            <a:endParaRPr lang="it-IT" sz="4000" dirty="0"/>
          </a:p>
        </p:txBody>
      </p:sp>
      <p:sp>
        <p:nvSpPr>
          <p:cNvPr id="7" name="Slide Number Placeholder 6"/>
          <p:cNvSpPr>
            <a:spLocks noGrp="1"/>
          </p:cNvSpPr>
          <p:nvPr>
            <p:ph type="sldNum" sz="quarter" idx="12"/>
          </p:nvPr>
        </p:nvSpPr>
        <p:spPr/>
        <p:txBody>
          <a:bodyPr/>
          <a:lstStyle/>
          <a:p>
            <a:fld id="{2C109EB0-96B2-484B-B59D-62C5023E1BB5}" type="slidenum">
              <a:rPr lang="it-IT" smtClean="0"/>
              <a:t>53</a:t>
            </a:fld>
            <a:endParaRPr lang="it-IT"/>
          </a:p>
        </p:txBody>
      </p:sp>
      <p:graphicFrame>
        <p:nvGraphicFramePr>
          <p:cNvPr id="4" name="Content Placeholder 3"/>
          <p:cNvGraphicFramePr>
            <a:graphicFrameLocks noGrp="1"/>
          </p:cNvGraphicFramePr>
          <p:nvPr>
            <p:ph idx="1"/>
          </p:nvPr>
        </p:nvGraphicFramePr>
        <p:xfrm>
          <a:off x="3575049" y="940559"/>
          <a:ext cx="5111752" cy="4518095"/>
        </p:xfrm>
        <a:graphic>
          <a:graphicData uri="http://schemas.openxmlformats.org/drawingml/2006/table">
            <a:tbl>
              <a:tblPr/>
              <a:tblGrid>
                <a:gridCol w="631297"/>
                <a:gridCol w="631297"/>
                <a:gridCol w="631297"/>
                <a:gridCol w="692673"/>
                <a:gridCol w="631297"/>
                <a:gridCol w="631297"/>
                <a:gridCol w="631297"/>
                <a:gridCol w="631297"/>
              </a:tblGrid>
              <a:tr h="175460">
                <a:tc>
                  <a:txBody>
                    <a:bodyPr/>
                    <a:lstStyle/>
                    <a:p>
                      <a:pPr algn="l" fontAlgn="ctr"/>
                      <a:r>
                        <a:rPr lang="it-IT" sz="1000" b="0" i="0" u="none" strike="noStrike">
                          <a:solidFill>
                            <a:srgbClr val="000000"/>
                          </a:solidFill>
                          <a:effectLst/>
                          <a:latin typeface="Arial"/>
                        </a:rPr>
                        <a:t>Name:</a:t>
                      </a:r>
                    </a:p>
                  </a:txBody>
                  <a:tcPr marL="8773" marR="8773" marT="877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Piaggio P. 119</a:t>
                      </a:r>
                    </a:p>
                  </a:txBody>
                  <a:tcPr marL="8773" marR="8773" marT="8773"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6687">
                <a:tc>
                  <a:txBody>
                    <a:bodyPr/>
                    <a:lstStyle/>
                    <a:p>
                      <a:pPr algn="l" fontAlgn="ctr"/>
                      <a:r>
                        <a:rPr lang="it-IT" sz="1000" b="0" i="0" u="none" strike="noStrike">
                          <a:solidFill>
                            <a:srgbClr val="000000"/>
                          </a:solidFill>
                          <a:effectLst/>
                          <a:latin typeface="Arial"/>
                        </a:rPr>
                        <a:t>Type:</a:t>
                      </a:r>
                    </a:p>
                  </a:txBody>
                  <a:tcPr marL="8773" marR="8773" marT="877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Single-Engine Monoplane Fighter</a:t>
                      </a:r>
                    </a:p>
                  </a:txBody>
                  <a:tcPr marL="8773" marR="8773" marT="877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6687">
                <a:tc>
                  <a:txBody>
                    <a:bodyPr/>
                    <a:lstStyle/>
                    <a:p>
                      <a:pPr algn="l" fontAlgn="ctr"/>
                      <a:r>
                        <a:rPr lang="it-IT" sz="1000" b="0" i="0" u="none" strike="noStrike">
                          <a:solidFill>
                            <a:srgbClr val="000000"/>
                          </a:solidFill>
                          <a:effectLst/>
                          <a:latin typeface="Arial"/>
                        </a:rPr>
                        <a:t>Crew:</a:t>
                      </a:r>
                    </a:p>
                  </a:txBody>
                  <a:tcPr marL="8773" marR="8773" marT="877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773" marR="8773" marT="877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773" marR="8773" marT="877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773" marR="8773" marT="877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773" marR="8773" marT="877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687">
                <a:tc gridSpan="2">
                  <a:txBody>
                    <a:bodyPr/>
                    <a:lstStyle/>
                    <a:p>
                      <a:pPr algn="l" fontAlgn="ctr"/>
                      <a:r>
                        <a:rPr lang="it-IT" sz="1000" b="0" i="0" u="none" strike="noStrike">
                          <a:solidFill>
                            <a:srgbClr val="000000"/>
                          </a:solidFill>
                          <a:effectLst/>
                          <a:latin typeface="Arial"/>
                        </a:rPr>
                        <a:t>First Flight:</a:t>
                      </a:r>
                    </a:p>
                  </a:txBody>
                  <a:tcPr marL="8773" marR="8773" marT="877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December 1942</a:t>
                      </a:r>
                    </a:p>
                  </a:txBody>
                  <a:tcPr marL="8773" marR="8773" marT="877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6687">
                <a:tc gridSpan="2">
                  <a:txBody>
                    <a:bodyPr/>
                    <a:lstStyle/>
                    <a:p>
                      <a:pPr algn="l" fontAlgn="ctr"/>
                      <a:r>
                        <a:rPr lang="it-IT" sz="1000" b="0" i="0" u="none" strike="noStrike">
                          <a:solidFill>
                            <a:srgbClr val="000000"/>
                          </a:solidFill>
                          <a:effectLst/>
                          <a:latin typeface="Arial"/>
                        </a:rPr>
                        <a:t>In-Service Date:</a:t>
                      </a:r>
                    </a:p>
                  </a:txBody>
                  <a:tcPr marL="8773" marR="8773" marT="877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it-IT" sz="1000" b="0" i="0" u="none" strike="noStrike">
                          <a:solidFill>
                            <a:srgbClr val="000000"/>
                          </a:solidFill>
                          <a:effectLst/>
                          <a:latin typeface="Arial"/>
                        </a:rPr>
                        <a:t>Only prototypes</a:t>
                      </a:r>
                    </a:p>
                  </a:txBody>
                  <a:tcPr marL="8773" marR="8773" marT="877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6687">
                <a:tc gridSpan="2">
                  <a:txBody>
                    <a:bodyPr/>
                    <a:lstStyle/>
                    <a:p>
                      <a:pPr algn="l" fontAlgn="ctr"/>
                      <a:r>
                        <a:rPr lang="it-IT" sz="1000" b="0" i="0" u="none" strike="noStrike">
                          <a:solidFill>
                            <a:srgbClr val="000000"/>
                          </a:solidFill>
                          <a:effectLst/>
                          <a:latin typeface="Arial"/>
                        </a:rPr>
                        <a:t>Length (m)</a:t>
                      </a:r>
                    </a:p>
                  </a:txBody>
                  <a:tcPr marL="8773" marR="8773" marT="877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9,70</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687">
                <a:tc gridSpan="2">
                  <a:txBody>
                    <a:bodyPr/>
                    <a:lstStyle/>
                    <a:p>
                      <a:pPr algn="l" fontAlgn="ctr"/>
                      <a:r>
                        <a:rPr lang="it-IT" sz="1000" b="0" i="0" u="none" strike="noStrike">
                          <a:solidFill>
                            <a:srgbClr val="000000"/>
                          </a:solidFill>
                          <a:effectLst/>
                          <a:latin typeface="Arial"/>
                        </a:rPr>
                        <a:t>Wingspan (m):</a:t>
                      </a:r>
                    </a:p>
                  </a:txBody>
                  <a:tcPr marL="8773" marR="8773" marT="877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13,00</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687">
                <a:tc gridSpan="2">
                  <a:txBody>
                    <a:bodyPr/>
                    <a:lstStyle/>
                    <a:p>
                      <a:pPr algn="l" fontAlgn="ctr"/>
                      <a:r>
                        <a:rPr lang="it-IT" sz="1000" b="0" i="0" u="none" strike="noStrike">
                          <a:solidFill>
                            <a:srgbClr val="000000"/>
                          </a:solidFill>
                          <a:effectLst/>
                          <a:latin typeface="Arial"/>
                        </a:rPr>
                        <a:t>Wing Area (Sq. M)</a:t>
                      </a:r>
                    </a:p>
                  </a:txBody>
                  <a:tcPr marL="8773" marR="8773" marT="877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27,80</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687">
                <a:tc gridSpan="2">
                  <a:txBody>
                    <a:bodyPr/>
                    <a:lstStyle/>
                    <a:p>
                      <a:pPr algn="l" fontAlgn="ctr"/>
                      <a:r>
                        <a:rPr lang="it-IT" sz="1000" b="0" i="0" u="none" strike="noStrike">
                          <a:solidFill>
                            <a:srgbClr val="000000"/>
                          </a:solidFill>
                          <a:effectLst/>
                          <a:latin typeface="Arial"/>
                        </a:rPr>
                        <a:t>Heighth (m)</a:t>
                      </a:r>
                    </a:p>
                  </a:txBody>
                  <a:tcPr marL="8773" marR="8773" marT="877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2,90</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687">
                <a:tc gridSpan="2">
                  <a:txBody>
                    <a:bodyPr/>
                    <a:lstStyle/>
                    <a:p>
                      <a:pPr algn="l" fontAlgn="ctr"/>
                      <a:r>
                        <a:rPr lang="it-IT" sz="1000" b="0" i="0" u="none" strike="noStrike">
                          <a:solidFill>
                            <a:srgbClr val="000000"/>
                          </a:solidFill>
                          <a:effectLst/>
                          <a:latin typeface="Arial"/>
                        </a:rPr>
                        <a:t>Empty Weight (kg)</a:t>
                      </a:r>
                    </a:p>
                  </a:txBody>
                  <a:tcPr marL="8773" marR="8773" marT="877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2.670</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687">
                <a:tc gridSpan="2">
                  <a:txBody>
                    <a:bodyPr/>
                    <a:lstStyle/>
                    <a:p>
                      <a:pPr algn="l" fontAlgn="ctr"/>
                      <a:r>
                        <a:rPr lang="it-IT" sz="1000" b="0" i="0" u="none" strike="noStrike">
                          <a:solidFill>
                            <a:srgbClr val="000000"/>
                          </a:solidFill>
                          <a:effectLst/>
                          <a:latin typeface="Arial"/>
                        </a:rPr>
                        <a:t>Loaded Weight:</a:t>
                      </a:r>
                    </a:p>
                  </a:txBody>
                  <a:tcPr marL="8773" marR="8773" marT="877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4.100</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687">
                <a:tc gridSpan="2">
                  <a:txBody>
                    <a:bodyPr/>
                    <a:lstStyle/>
                    <a:p>
                      <a:pPr algn="l" fontAlgn="b"/>
                      <a:r>
                        <a:rPr lang="it-IT" sz="1000" b="0" i="0" u="none" strike="noStrike">
                          <a:solidFill>
                            <a:srgbClr val="000000"/>
                          </a:solidFill>
                          <a:effectLst/>
                          <a:latin typeface="Arial"/>
                        </a:rPr>
                        <a:t>Climb Rate:</a:t>
                      </a:r>
                    </a:p>
                  </a:txBody>
                  <a:tcPr marL="8773" marR="8773" marT="877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it-IT" sz="1000" b="0" i="0" u="none" strike="noStrike">
                          <a:solidFill>
                            <a:srgbClr val="000000"/>
                          </a:solidFill>
                          <a:effectLst/>
                          <a:latin typeface="Arial"/>
                        </a:rPr>
                        <a:t>6 min 20 sec to 6000 m</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687">
                <a:tc>
                  <a:txBody>
                    <a:bodyPr/>
                    <a:lstStyle/>
                    <a:p>
                      <a:pPr algn="l" fontAlgn="ctr"/>
                      <a:r>
                        <a:rPr lang="it-IT" sz="1000" b="0" i="0" u="none" strike="noStrike">
                          <a:solidFill>
                            <a:srgbClr val="000000"/>
                          </a:solidFill>
                          <a:effectLst/>
                          <a:latin typeface="Arial"/>
                        </a:rPr>
                        <a:t>Engines:</a:t>
                      </a:r>
                    </a:p>
                  </a:txBody>
                  <a:tcPr marL="8773" marR="8773" marT="877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Piaggio P. XV R.C. 60</a:t>
                      </a:r>
                    </a:p>
                  </a:txBody>
                  <a:tcPr marL="8773" marR="8773" marT="877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6687">
                <a:tc>
                  <a:txBody>
                    <a:bodyPr/>
                    <a:lstStyle/>
                    <a:p>
                      <a:pPr algn="l" fontAlgn="ctr"/>
                      <a:r>
                        <a:rPr lang="it-IT" sz="1000" b="0" i="0" u="none" strike="noStrike">
                          <a:solidFill>
                            <a:srgbClr val="000000"/>
                          </a:solidFill>
                          <a:effectLst/>
                          <a:latin typeface="Arial"/>
                        </a:rPr>
                        <a:t>Power:</a:t>
                      </a:r>
                    </a:p>
                  </a:txBody>
                  <a:tcPr marL="8773" marR="8773" marT="877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1650 CV (1213 KW)</a:t>
                      </a:r>
                    </a:p>
                  </a:txBody>
                  <a:tcPr marL="8773" marR="8773" marT="877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6687">
                <a:tc gridSpan="2">
                  <a:txBody>
                    <a:bodyPr/>
                    <a:lstStyle/>
                    <a:p>
                      <a:pPr algn="l" fontAlgn="b"/>
                      <a:r>
                        <a:rPr lang="it-IT" sz="1000" b="0" i="0" u="none" strike="noStrike">
                          <a:solidFill>
                            <a:srgbClr val="000000"/>
                          </a:solidFill>
                          <a:effectLst/>
                          <a:latin typeface="Arial"/>
                        </a:rPr>
                        <a:t>Take Off (m)</a:t>
                      </a:r>
                    </a:p>
                  </a:txBody>
                  <a:tcPr marL="8773" marR="8773" marT="877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250</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687">
                <a:tc gridSpan="2">
                  <a:txBody>
                    <a:bodyPr/>
                    <a:lstStyle/>
                    <a:p>
                      <a:pPr algn="l" fontAlgn="b"/>
                      <a:r>
                        <a:rPr lang="it-IT" sz="1000" b="0" i="0" u="none" strike="noStrike">
                          <a:solidFill>
                            <a:srgbClr val="000000"/>
                          </a:solidFill>
                          <a:effectLst/>
                          <a:latin typeface="Arial"/>
                        </a:rPr>
                        <a:t>Landing (m)</a:t>
                      </a:r>
                    </a:p>
                  </a:txBody>
                  <a:tcPr marL="8773" marR="8773" marT="877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300</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687">
                <a:tc gridSpan="2">
                  <a:txBody>
                    <a:bodyPr/>
                    <a:lstStyle/>
                    <a:p>
                      <a:pPr algn="l" fontAlgn="ctr"/>
                      <a:r>
                        <a:rPr lang="it-IT" sz="1000" b="0" i="0" u="none" strike="noStrike">
                          <a:solidFill>
                            <a:srgbClr val="000000"/>
                          </a:solidFill>
                          <a:effectLst/>
                          <a:latin typeface="Arial"/>
                        </a:rPr>
                        <a:t>Max Speed (Km/h)</a:t>
                      </a:r>
                    </a:p>
                  </a:txBody>
                  <a:tcPr marL="8773" marR="8773" marT="877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640</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773" marR="8773" marT="877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773" marR="8773" marT="877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773" marR="8773" marT="877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773" marR="8773" marT="877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687">
                <a:tc gridSpan="3">
                  <a:txBody>
                    <a:bodyPr/>
                    <a:lstStyle/>
                    <a:p>
                      <a:pPr algn="l" fontAlgn="ctr"/>
                      <a:r>
                        <a:rPr lang="it-IT" sz="1000" b="0" i="0" u="none" strike="noStrike">
                          <a:solidFill>
                            <a:srgbClr val="000000"/>
                          </a:solidFill>
                          <a:effectLst/>
                          <a:latin typeface="Arial"/>
                        </a:rPr>
                        <a:t>Cruising Speed (km/h)</a:t>
                      </a:r>
                    </a:p>
                  </a:txBody>
                  <a:tcPr marL="8773" marR="8773" marT="877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687">
                <a:tc gridSpan="2">
                  <a:txBody>
                    <a:bodyPr/>
                    <a:lstStyle/>
                    <a:p>
                      <a:pPr algn="l" fontAlgn="ctr"/>
                      <a:r>
                        <a:rPr lang="it-IT" sz="1000" b="0" i="0" u="none" strike="noStrike">
                          <a:solidFill>
                            <a:srgbClr val="000000"/>
                          </a:solidFill>
                          <a:effectLst/>
                          <a:latin typeface="Arial"/>
                        </a:rPr>
                        <a:t>Range (km)</a:t>
                      </a:r>
                    </a:p>
                  </a:txBody>
                  <a:tcPr marL="8773" marR="8773" marT="877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1.500</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687">
                <a:tc gridSpan="2">
                  <a:txBody>
                    <a:bodyPr/>
                    <a:lstStyle/>
                    <a:p>
                      <a:pPr algn="l" fontAlgn="b"/>
                      <a:r>
                        <a:rPr lang="it-IT" sz="1000" b="0" i="0" u="none" strike="noStrike">
                          <a:solidFill>
                            <a:srgbClr val="000000"/>
                          </a:solidFill>
                          <a:effectLst/>
                          <a:latin typeface="Arial"/>
                        </a:rPr>
                        <a:t>Ceiling (m):</a:t>
                      </a:r>
                    </a:p>
                  </a:txBody>
                  <a:tcPr marL="8773" marR="8773" marT="877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773" marR="8773" marT="877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12.500</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687">
                <a:tc>
                  <a:txBody>
                    <a:bodyPr/>
                    <a:lstStyle/>
                    <a:p>
                      <a:pPr algn="l" fontAlgn="b"/>
                      <a:r>
                        <a:rPr lang="it-IT" sz="1000" b="0" i="0" u="none" strike="noStrike">
                          <a:solidFill>
                            <a:srgbClr val="000000"/>
                          </a:solidFill>
                          <a:effectLst/>
                          <a:latin typeface="Arial"/>
                        </a:rPr>
                        <a:t> </a:t>
                      </a:r>
                    </a:p>
                  </a:txBody>
                  <a:tcPr marL="8773" marR="8773" marT="877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773" marR="8773" marT="877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773" marR="8773" marT="877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773" marR="8773" marT="877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773" marR="8773" marT="877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773" marR="8773" marT="877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773" marR="8773" marT="877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773" marR="8773" marT="877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687">
                <a:tc>
                  <a:txBody>
                    <a:bodyPr/>
                    <a:lstStyle/>
                    <a:p>
                      <a:pPr algn="l" fontAlgn="b"/>
                      <a:r>
                        <a:rPr lang="it-IT" sz="1000" b="0" i="0" u="none" strike="noStrike">
                          <a:solidFill>
                            <a:srgbClr val="000000"/>
                          </a:solidFill>
                          <a:effectLst/>
                          <a:latin typeface="Arial"/>
                        </a:rPr>
                        <a:t>Users:</a:t>
                      </a:r>
                    </a:p>
                  </a:txBody>
                  <a:tcPr marL="8773" marR="8773" marT="877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773" marR="8773" marT="877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773" marR="8773" marT="8773"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a:t>
                      </a:r>
                    </a:p>
                  </a:txBody>
                  <a:tcPr marL="8773" marR="8773" marT="8773"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6687">
                <a:tc>
                  <a:txBody>
                    <a:bodyPr/>
                    <a:lstStyle/>
                    <a:p>
                      <a:pPr algn="l" fontAlgn="b"/>
                      <a:r>
                        <a:rPr lang="it-IT" sz="1000" b="0" i="0" u="none" strike="noStrike">
                          <a:solidFill>
                            <a:srgbClr val="000000"/>
                          </a:solidFill>
                          <a:effectLst/>
                          <a:latin typeface="Arial"/>
                        </a:rPr>
                        <a:t> </a:t>
                      </a:r>
                    </a:p>
                  </a:txBody>
                  <a:tcPr marL="8773" marR="8773" marT="877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773" marR="8773" marT="8773"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773" marR="8773" marT="8773"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6687">
                <a:tc>
                  <a:txBody>
                    <a:bodyPr/>
                    <a:lstStyle/>
                    <a:p>
                      <a:pPr algn="l" fontAlgn="b"/>
                      <a:r>
                        <a:rPr lang="it-IT" sz="1000" b="0" i="0" u="none" strike="noStrike">
                          <a:solidFill>
                            <a:srgbClr val="000000"/>
                          </a:solidFill>
                          <a:effectLst/>
                          <a:latin typeface="Arial"/>
                        </a:rPr>
                        <a:t> </a:t>
                      </a:r>
                    </a:p>
                  </a:txBody>
                  <a:tcPr marL="8773" marR="8773" marT="877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773" marR="8773" marT="8773"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773" marR="8773" marT="8773"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6687">
                <a:tc>
                  <a:txBody>
                    <a:bodyPr/>
                    <a:lstStyle/>
                    <a:p>
                      <a:pPr algn="l" fontAlgn="b"/>
                      <a:r>
                        <a:rPr lang="it-IT" sz="1000" b="0" i="0" u="none" strike="noStrike">
                          <a:solidFill>
                            <a:srgbClr val="000000"/>
                          </a:solidFill>
                          <a:effectLst/>
                          <a:latin typeface="Arial"/>
                        </a:rPr>
                        <a:t> </a:t>
                      </a:r>
                    </a:p>
                  </a:txBody>
                  <a:tcPr marL="8773" marR="8773" marT="8773"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773" marR="8773" marT="877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773" marR="8773" marT="8773"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6687">
                <a:tc gridSpan="3">
                  <a:txBody>
                    <a:bodyPr/>
                    <a:lstStyle/>
                    <a:p>
                      <a:pPr algn="l" fontAlgn="ctr"/>
                      <a:r>
                        <a:rPr lang="it-IT" sz="1000" b="0" i="0" u="none" strike="noStrike">
                          <a:solidFill>
                            <a:srgbClr val="000000"/>
                          </a:solidFill>
                          <a:effectLst/>
                          <a:latin typeface="Arial"/>
                        </a:rPr>
                        <a:t>Max Bomb Load</a:t>
                      </a:r>
                    </a:p>
                  </a:txBody>
                  <a:tcPr marL="8773" marR="8773" marT="877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 </a:t>
                      </a:r>
                    </a:p>
                  </a:txBody>
                  <a:tcPr marL="8773" marR="8773" marT="877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75460">
                <a:tc gridSpan="2">
                  <a:txBody>
                    <a:bodyPr/>
                    <a:lstStyle/>
                    <a:p>
                      <a:pPr algn="l" fontAlgn="b"/>
                      <a:r>
                        <a:rPr lang="it-IT" sz="1000" b="0" i="0" u="none" strike="noStrike">
                          <a:solidFill>
                            <a:srgbClr val="000000"/>
                          </a:solidFill>
                          <a:effectLst/>
                          <a:latin typeface="Arial"/>
                        </a:rPr>
                        <a:t>Possible Loads</a:t>
                      </a:r>
                    </a:p>
                  </a:txBody>
                  <a:tcPr marL="8773" marR="8773" marT="877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773" marR="8773" marT="877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t"/>
                      <a:r>
                        <a:rPr lang="it-IT" sz="1000" b="0" i="0" u="none" strike="noStrike" dirty="0">
                          <a:solidFill>
                            <a:srgbClr val="000000"/>
                          </a:solidFill>
                          <a:effectLst/>
                          <a:latin typeface="Arial"/>
                        </a:rPr>
                        <a:t> </a:t>
                      </a:r>
                    </a:p>
                  </a:txBody>
                  <a:tcPr marL="8773" marR="8773" marT="8773"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Tree>
    <p:extLst>
      <p:ext uri="{BB962C8B-B14F-4D97-AF65-F5344CB8AC3E}">
        <p14:creationId xmlns:p14="http://schemas.microsoft.com/office/powerpoint/2010/main" val="6388669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008313" cy="1440160"/>
          </a:xfrm>
        </p:spPr>
        <p:txBody>
          <a:bodyPr>
            <a:normAutofit/>
          </a:bodyPr>
          <a:lstStyle/>
          <a:p>
            <a:r>
              <a:rPr lang="it-IT" sz="4000" dirty="0" smtClean="0"/>
              <a:t>Fiat G. 56</a:t>
            </a:r>
            <a:endParaRPr lang="it-IT" sz="4000" dirty="0"/>
          </a:p>
        </p:txBody>
      </p:sp>
      <p:sp>
        <p:nvSpPr>
          <p:cNvPr id="7" name="Slide Number Placeholder 6"/>
          <p:cNvSpPr>
            <a:spLocks noGrp="1"/>
          </p:cNvSpPr>
          <p:nvPr>
            <p:ph type="sldNum" sz="quarter" idx="12"/>
          </p:nvPr>
        </p:nvSpPr>
        <p:spPr/>
        <p:txBody>
          <a:bodyPr/>
          <a:lstStyle/>
          <a:p>
            <a:fld id="{2C109EB0-96B2-484B-B59D-62C5023E1BB5}" type="slidenum">
              <a:rPr lang="it-IT" smtClean="0"/>
              <a:t>54</a:t>
            </a:fld>
            <a:endParaRPr lang="it-IT"/>
          </a:p>
        </p:txBody>
      </p:sp>
      <p:graphicFrame>
        <p:nvGraphicFramePr>
          <p:cNvPr id="4" name="Content Placeholder 3"/>
          <p:cNvGraphicFramePr>
            <a:graphicFrameLocks noGrp="1"/>
          </p:cNvGraphicFramePr>
          <p:nvPr>
            <p:ph idx="1"/>
          </p:nvPr>
        </p:nvGraphicFramePr>
        <p:xfrm>
          <a:off x="3575049" y="914403"/>
          <a:ext cx="5111752" cy="4570407"/>
        </p:xfrm>
        <a:graphic>
          <a:graphicData uri="http://schemas.openxmlformats.org/drawingml/2006/table">
            <a:tbl>
              <a:tblPr/>
              <a:tblGrid>
                <a:gridCol w="638969"/>
                <a:gridCol w="638969"/>
                <a:gridCol w="638969"/>
                <a:gridCol w="638969"/>
                <a:gridCol w="638969"/>
                <a:gridCol w="638969"/>
                <a:gridCol w="638969"/>
                <a:gridCol w="638969"/>
              </a:tblGrid>
              <a:tr h="177491">
                <a:tc>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Fiat G. 56</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Single-Engine Monoplane Fighter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March1944</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it-IT" sz="1000" b="0" i="0" u="none" strike="noStrike">
                          <a:solidFill>
                            <a:srgbClr val="000000"/>
                          </a:solidFill>
                          <a:effectLst/>
                          <a:latin typeface="Arial"/>
                        </a:rPr>
                        <a:t>only prototypes</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9,56</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11,85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21,11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3,13</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2.900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3.854</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it-IT" sz="1000" b="0" i="0" u="none" strike="noStrike">
                          <a:solidFill>
                            <a:srgbClr val="000000"/>
                          </a:solidFill>
                          <a:effectLst/>
                          <a:latin typeface="Arial"/>
                        </a:rPr>
                        <a:t>7 min 5 sec to 7000 m</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Daimler-Benz DB. 603A</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1750 CV (1287 KW)</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685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537</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1.280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13.400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 Germany</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Max Bomb Load</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77491">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t"/>
                      <a:r>
                        <a:rPr lang="it-IT" sz="1000" b="0" i="0" u="none" strike="noStrike" dirty="0">
                          <a:solidFill>
                            <a:srgbClr val="000000"/>
                          </a:solidFill>
                          <a:effectLst/>
                          <a:latin typeface="Arial"/>
                        </a:rPr>
                        <a:t> </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Tree>
    <p:extLst>
      <p:ext uri="{BB962C8B-B14F-4D97-AF65-F5344CB8AC3E}">
        <p14:creationId xmlns:p14="http://schemas.microsoft.com/office/powerpoint/2010/main" val="26565329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628800"/>
            <a:ext cx="3008313" cy="1872208"/>
          </a:xfrm>
        </p:spPr>
        <p:txBody>
          <a:bodyPr>
            <a:normAutofit fontScale="90000"/>
          </a:bodyPr>
          <a:lstStyle/>
          <a:p>
            <a:r>
              <a:rPr lang="it-IT" sz="4000" dirty="0" smtClean="0"/>
              <a:t>Fiat «Vampire»    FB Mk. 5</a:t>
            </a:r>
            <a:endParaRPr lang="it-IT" sz="4000" dirty="0"/>
          </a:p>
        </p:txBody>
      </p:sp>
      <p:sp>
        <p:nvSpPr>
          <p:cNvPr id="7" name="Slide Number Placeholder 6"/>
          <p:cNvSpPr>
            <a:spLocks noGrp="1"/>
          </p:cNvSpPr>
          <p:nvPr>
            <p:ph type="sldNum" sz="quarter" idx="12"/>
          </p:nvPr>
        </p:nvSpPr>
        <p:spPr/>
        <p:txBody>
          <a:bodyPr/>
          <a:lstStyle/>
          <a:p>
            <a:fld id="{2C109EB0-96B2-484B-B59D-62C5023E1BB5}" type="slidenum">
              <a:rPr lang="it-IT" smtClean="0"/>
              <a:t>55</a:t>
            </a:fld>
            <a:endParaRPr lang="it-IT"/>
          </a:p>
        </p:txBody>
      </p:sp>
      <p:graphicFrame>
        <p:nvGraphicFramePr>
          <p:cNvPr id="4" name="Content Placeholder 3"/>
          <p:cNvGraphicFramePr>
            <a:graphicFrameLocks noGrp="1"/>
          </p:cNvGraphicFramePr>
          <p:nvPr>
            <p:ph idx="1"/>
          </p:nvPr>
        </p:nvGraphicFramePr>
        <p:xfrm>
          <a:off x="3575049" y="940559"/>
          <a:ext cx="5111752" cy="4518095"/>
        </p:xfrm>
        <a:graphic>
          <a:graphicData uri="http://schemas.openxmlformats.org/drawingml/2006/table">
            <a:tbl>
              <a:tblPr/>
              <a:tblGrid>
                <a:gridCol w="631297"/>
                <a:gridCol w="631297"/>
                <a:gridCol w="631297"/>
                <a:gridCol w="692673"/>
                <a:gridCol w="631297"/>
                <a:gridCol w="631297"/>
                <a:gridCol w="631297"/>
                <a:gridCol w="631297"/>
              </a:tblGrid>
              <a:tr h="175460">
                <a:tc>
                  <a:txBody>
                    <a:bodyPr/>
                    <a:lstStyle/>
                    <a:p>
                      <a:pPr algn="l" fontAlgn="ctr"/>
                      <a:r>
                        <a:rPr lang="it-IT" sz="1000" b="0" i="0" u="none" strike="noStrike">
                          <a:solidFill>
                            <a:srgbClr val="000000"/>
                          </a:solidFill>
                          <a:effectLst/>
                          <a:latin typeface="Arial"/>
                        </a:rPr>
                        <a:t>Name:</a:t>
                      </a:r>
                    </a:p>
                  </a:txBody>
                  <a:tcPr marL="8773" marR="8773" marT="877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Fiat  "Vampire" FB Mk. 5</a:t>
                      </a:r>
                    </a:p>
                  </a:txBody>
                  <a:tcPr marL="8773" marR="8773" marT="8773"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6687">
                <a:tc>
                  <a:txBody>
                    <a:bodyPr/>
                    <a:lstStyle/>
                    <a:p>
                      <a:pPr algn="l" fontAlgn="ctr"/>
                      <a:r>
                        <a:rPr lang="it-IT" sz="1000" b="0" i="0" u="none" strike="noStrike">
                          <a:solidFill>
                            <a:srgbClr val="000000"/>
                          </a:solidFill>
                          <a:effectLst/>
                          <a:latin typeface="Arial"/>
                        </a:rPr>
                        <a:t>Type:</a:t>
                      </a:r>
                    </a:p>
                  </a:txBody>
                  <a:tcPr marL="8773" marR="8773" marT="877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Jet Fighter</a:t>
                      </a:r>
                    </a:p>
                  </a:txBody>
                  <a:tcPr marL="8773" marR="8773" marT="877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6687">
                <a:tc>
                  <a:txBody>
                    <a:bodyPr/>
                    <a:lstStyle/>
                    <a:p>
                      <a:pPr algn="l" fontAlgn="ctr"/>
                      <a:r>
                        <a:rPr lang="it-IT" sz="1000" b="0" i="0" u="none" strike="noStrike">
                          <a:solidFill>
                            <a:srgbClr val="000000"/>
                          </a:solidFill>
                          <a:effectLst/>
                          <a:latin typeface="Arial"/>
                        </a:rPr>
                        <a:t>Crew:</a:t>
                      </a:r>
                    </a:p>
                  </a:txBody>
                  <a:tcPr marL="8773" marR="8773" marT="877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773" marR="8773" marT="877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773" marR="8773" marT="877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773" marR="8773" marT="877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773" marR="8773" marT="877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687">
                <a:tc gridSpan="2">
                  <a:txBody>
                    <a:bodyPr/>
                    <a:lstStyle/>
                    <a:p>
                      <a:pPr algn="l" fontAlgn="ctr"/>
                      <a:r>
                        <a:rPr lang="it-IT" sz="1000" b="0" i="0" u="none" strike="noStrike">
                          <a:solidFill>
                            <a:srgbClr val="000000"/>
                          </a:solidFill>
                          <a:effectLst/>
                          <a:latin typeface="Arial"/>
                        </a:rPr>
                        <a:t>First Flight:</a:t>
                      </a:r>
                    </a:p>
                  </a:txBody>
                  <a:tcPr marL="8773" marR="8773" marT="877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September 1943</a:t>
                      </a:r>
                    </a:p>
                  </a:txBody>
                  <a:tcPr marL="8773" marR="8773" marT="877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6687">
                <a:tc gridSpan="2">
                  <a:txBody>
                    <a:bodyPr/>
                    <a:lstStyle/>
                    <a:p>
                      <a:pPr algn="l" fontAlgn="ctr"/>
                      <a:r>
                        <a:rPr lang="it-IT" sz="1000" b="0" i="0" u="none" strike="noStrike">
                          <a:solidFill>
                            <a:srgbClr val="000000"/>
                          </a:solidFill>
                          <a:effectLst/>
                          <a:latin typeface="Arial"/>
                        </a:rPr>
                        <a:t>In-Service Date:</a:t>
                      </a:r>
                    </a:p>
                  </a:txBody>
                  <a:tcPr marL="8773" marR="8773" marT="877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it-IT" sz="1000" b="0" i="0" u="none" strike="noStrike">
                          <a:solidFill>
                            <a:srgbClr val="000000"/>
                          </a:solidFill>
                          <a:effectLst/>
                          <a:latin typeface="Arial"/>
                        </a:rPr>
                        <a:t>1948</a:t>
                      </a:r>
                    </a:p>
                  </a:txBody>
                  <a:tcPr marL="8773" marR="8773" marT="877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6687">
                <a:tc gridSpan="2">
                  <a:txBody>
                    <a:bodyPr/>
                    <a:lstStyle/>
                    <a:p>
                      <a:pPr algn="l" fontAlgn="ctr"/>
                      <a:r>
                        <a:rPr lang="it-IT" sz="1000" b="0" i="0" u="none" strike="noStrike">
                          <a:solidFill>
                            <a:srgbClr val="000000"/>
                          </a:solidFill>
                          <a:effectLst/>
                          <a:latin typeface="Arial"/>
                        </a:rPr>
                        <a:t>Length (m)</a:t>
                      </a:r>
                    </a:p>
                  </a:txBody>
                  <a:tcPr marL="8773" marR="8773" marT="877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9,37</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687">
                <a:tc gridSpan="2">
                  <a:txBody>
                    <a:bodyPr/>
                    <a:lstStyle/>
                    <a:p>
                      <a:pPr algn="l" fontAlgn="ctr"/>
                      <a:r>
                        <a:rPr lang="it-IT" sz="1000" b="0" i="0" u="none" strike="noStrike">
                          <a:solidFill>
                            <a:srgbClr val="000000"/>
                          </a:solidFill>
                          <a:effectLst/>
                          <a:latin typeface="Arial"/>
                        </a:rPr>
                        <a:t>Wingspan (m):</a:t>
                      </a:r>
                    </a:p>
                  </a:txBody>
                  <a:tcPr marL="8773" marR="8773" marT="877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11,30</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687">
                <a:tc gridSpan="2">
                  <a:txBody>
                    <a:bodyPr/>
                    <a:lstStyle/>
                    <a:p>
                      <a:pPr algn="l" fontAlgn="ctr"/>
                      <a:r>
                        <a:rPr lang="it-IT" sz="1000" b="0" i="0" u="none" strike="noStrike">
                          <a:solidFill>
                            <a:srgbClr val="000000"/>
                          </a:solidFill>
                          <a:effectLst/>
                          <a:latin typeface="Arial"/>
                        </a:rPr>
                        <a:t>Wing Area (Sq. M)</a:t>
                      </a:r>
                    </a:p>
                  </a:txBody>
                  <a:tcPr marL="8773" marR="8773" marT="877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24,34</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687">
                <a:tc gridSpan="2">
                  <a:txBody>
                    <a:bodyPr/>
                    <a:lstStyle/>
                    <a:p>
                      <a:pPr algn="l" fontAlgn="ctr"/>
                      <a:r>
                        <a:rPr lang="it-IT" sz="1000" b="0" i="0" u="none" strike="noStrike">
                          <a:solidFill>
                            <a:srgbClr val="000000"/>
                          </a:solidFill>
                          <a:effectLst/>
                          <a:latin typeface="Arial"/>
                        </a:rPr>
                        <a:t>Heighth (m)</a:t>
                      </a:r>
                    </a:p>
                  </a:txBody>
                  <a:tcPr marL="8773" marR="8773" marT="877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2,69</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687">
                <a:tc gridSpan="2">
                  <a:txBody>
                    <a:bodyPr/>
                    <a:lstStyle/>
                    <a:p>
                      <a:pPr algn="l" fontAlgn="ctr"/>
                      <a:r>
                        <a:rPr lang="it-IT" sz="1000" b="0" i="0" u="none" strike="noStrike">
                          <a:solidFill>
                            <a:srgbClr val="000000"/>
                          </a:solidFill>
                          <a:effectLst/>
                          <a:latin typeface="Arial"/>
                        </a:rPr>
                        <a:t>Empty Weight (kg)</a:t>
                      </a:r>
                    </a:p>
                  </a:txBody>
                  <a:tcPr marL="8773" marR="8773" marT="877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3.290</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687">
                <a:tc gridSpan="2">
                  <a:txBody>
                    <a:bodyPr/>
                    <a:lstStyle/>
                    <a:p>
                      <a:pPr algn="l" fontAlgn="ctr"/>
                      <a:r>
                        <a:rPr lang="it-IT" sz="1000" b="0" i="0" u="none" strike="noStrike">
                          <a:solidFill>
                            <a:srgbClr val="000000"/>
                          </a:solidFill>
                          <a:effectLst/>
                          <a:latin typeface="Arial"/>
                        </a:rPr>
                        <a:t>Loaded Weight:</a:t>
                      </a:r>
                    </a:p>
                  </a:txBody>
                  <a:tcPr marL="8773" marR="8773" marT="877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5.620</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687">
                <a:tc gridSpan="2">
                  <a:txBody>
                    <a:bodyPr/>
                    <a:lstStyle/>
                    <a:p>
                      <a:pPr algn="l" fontAlgn="b"/>
                      <a:r>
                        <a:rPr lang="it-IT" sz="1000" b="0" i="0" u="none" strike="noStrike">
                          <a:solidFill>
                            <a:srgbClr val="000000"/>
                          </a:solidFill>
                          <a:effectLst/>
                          <a:latin typeface="Arial"/>
                        </a:rPr>
                        <a:t>Climb Rate:</a:t>
                      </a:r>
                    </a:p>
                  </a:txBody>
                  <a:tcPr marL="8773" marR="8773" marT="877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687">
                <a:tc>
                  <a:txBody>
                    <a:bodyPr/>
                    <a:lstStyle/>
                    <a:p>
                      <a:pPr algn="l" fontAlgn="ctr"/>
                      <a:r>
                        <a:rPr lang="it-IT" sz="1000" b="0" i="0" u="none" strike="noStrike">
                          <a:solidFill>
                            <a:srgbClr val="000000"/>
                          </a:solidFill>
                          <a:effectLst/>
                          <a:latin typeface="Arial"/>
                        </a:rPr>
                        <a:t>Engines:</a:t>
                      </a:r>
                    </a:p>
                  </a:txBody>
                  <a:tcPr marL="8773" marR="8773" marT="877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De Havilland Goblin 2</a:t>
                      </a:r>
                    </a:p>
                  </a:txBody>
                  <a:tcPr marL="8773" marR="8773" marT="877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6687">
                <a:tc>
                  <a:txBody>
                    <a:bodyPr/>
                    <a:lstStyle/>
                    <a:p>
                      <a:pPr algn="l" fontAlgn="ctr"/>
                      <a:r>
                        <a:rPr lang="it-IT" sz="1000" b="0" i="0" u="none" strike="noStrike">
                          <a:solidFill>
                            <a:srgbClr val="000000"/>
                          </a:solidFill>
                          <a:effectLst/>
                          <a:latin typeface="Arial"/>
                        </a:rPr>
                        <a:t>Power:</a:t>
                      </a:r>
                    </a:p>
                  </a:txBody>
                  <a:tcPr marL="8773" marR="8773" marT="877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1362 Kg thrust</a:t>
                      </a:r>
                    </a:p>
                  </a:txBody>
                  <a:tcPr marL="8773" marR="8773" marT="877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6687">
                <a:tc gridSpan="2">
                  <a:txBody>
                    <a:bodyPr/>
                    <a:lstStyle/>
                    <a:p>
                      <a:pPr algn="l" fontAlgn="b"/>
                      <a:r>
                        <a:rPr lang="it-IT" sz="1000" b="0" i="0" u="none" strike="noStrike">
                          <a:solidFill>
                            <a:srgbClr val="000000"/>
                          </a:solidFill>
                          <a:effectLst/>
                          <a:latin typeface="Arial"/>
                        </a:rPr>
                        <a:t>Take Off (m)</a:t>
                      </a:r>
                    </a:p>
                  </a:txBody>
                  <a:tcPr marL="8773" marR="8773" marT="877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687">
                <a:tc gridSpan="2">
                  <a:txBody>
                    <a:bodyPr/>
                    <a:lstStyle/>
                    <a:p>
                      <a:pPr algn="l" fontAlgn="b"/>
                      <a:r>
                        <a:rPr lang="it-IT" sz="1000" b="0" i="0" u="none" strike="noStrike">
                          <a:solidFill>
                            <a:srgbClr val="000000"/>
                          </a:solidFill>
                          <a:effectLst/>
                          <a:latin typeface="Arial"/>
                        </a:rPr>
                        <a:t>Landing (m)</a:t>
                      </a:r>
                    </a:p>
                  </a:txBody>
                  <a:tcPr marL="8773" marR="8773" marT="877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687">
                <a:tc gridSpan="2">
                  <a:txBody>
                    <a:bodyPr/>
                    <a:lstStyle/>
                    <a:p>
                      <a:pPr algn="l" fontAlgn="ctr"/>
                      <a:r>
                        <a:rPr lang="it-IT" sz="1000" b="0" i="0" u="none" strike="noStrike">
                          <a:solidFill>
                            <a:srgbClr val="000000"/>
                          </a:solidFill>
                          <a:effectLst/>
                          <a:latin typeface="Arial"/>
                        </a:rPr>
                        <a:t>Max Speed (Km/h)</a:t>
                      </a:r>
                    </a:p>
                  </a:txBody>
                  <a:tcPr marL="8773" marR="8773" marT="877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915</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773" marR="8773" marT="877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773" marR="8773" marT="877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773" marR="8773" marT="877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773" marR="8773" marT="877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687">
                <a:tc gridSpan="3">
                  <a:txBody>
                    <a:bodyPr/>
                    <a:lstStyle/>
                    <a:p>
                      <a:pPr algn="l" fontAlgn="ctr"/>
                      <a:r>
                        <a:rPr lang="it-IT" sz="1000" b="0" i="0" u="none" strike="noStrike">
                          <a:solidFill>
                            <a:srgbClr val="000000"/>
                          </a:solidFill>
                          <a:effectLst/>
                          <a:latin typeface="Arial"/>
                        </a:rPr>
                        <a:t>Cruising Speed (km/h)</a:t>
                      </a:r>
                    </a:p>
                  </a:txBody>
                  <a:tcPr marL="8773" marR="8773" marT="877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687">
                <a:tc gridSpan="2">
                  <a:txBody>
                    <a:bodyPr/>
                    <a:lstStyle/>
                    <a:p>
                      <a:pPr algn="l" fontAlgn="ctr"/>
                      <a:r>
                        <a:rPr lang="it-IT" sz="1000" b="0" i="0" u="none" strike="noStrike">
                          <a:solidFill>
                            <a:srgbClr val="000000"/>
                          </a:solidFill>
                          <a:effectLst/>
                          <a:latin typeface="Arial"/>
                        </a:rPr>
                        <a:t>Range (km)</a:t>
                      </a:r>
                    </a:p>
                  </a:txBody>
                  <a:tcPr marL="8773" marR="8773" marT="877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1.930</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687">
                <a:tc gridSpan="2">
                  <a:txBody>
                    <a:bodyPr/>
                    <a:lstStyle/>
                    <a:p>
                      <a:pPr algn="l" fontAlgn="b"/>
                      <a:r>
                        <a:rPr lang="it-IT" sz="1000" b="0" i="0" u="none" strike="noStrike">
                          <a:solidFill>
                            <a:srgbClr val="000000"/>
                          </a:solidFill>
                          <a:effectLst/>
                          <a:latin typeface="Arial"/>
                        </a:rPr>
                        <a:t>Ceiling (m):</a:t>
                      </a:r>
                    </a:p>
                  </a:txBody>
                  <a:tcPr marL="8773" marR="8773" marT="877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773" marR="8773" marT="877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12.200</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687">
                <a:tc>
                  <a:txBody>
                    <a:bodyPr/>
                    <a:lstStyle/>
                    <a:p>
                      <a:pPr algn="l" fontAlgn="b"/>
                      <a:r>
                        <a:rPr lang="it-IT" sz="1000" b="0" i="0" u="none" strike="noStrike">
                          <a:solidFill>
                            <a:srgbClr val="000000"/>
                          </a:solidFill>
                          <a:effectLst/>
                          <a:latin typeface="Arial"/>
                        </a:rPr>
                        <a:t> </a:t>
                      </a:r>
                    </a:p>
                  </a:txBody>
                  <a:tcPr marL="8773" marR="8773" marT="877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773" marR="8773" marT="877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773" marR="8773" marT="877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773" marR="8773" marT="877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773" marR="8773" marT="877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773" marR="8773" marT="877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773" marR="8773" marT="877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773" marR="8773" marT="877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687">
                <a:tc>
                  <a:txBody>
                    <a:bodyPr/>
                    <a:lstStyle/>
                    <a:p>
                      <a:pPr algn="l" fontAlgn="b"/>
                      <a:r>
                        <a:rPr lang="it-IT" sz="1000" b="0" i="0" u="none" strike="noStrike">
                          <a:solidFill>
                            <a:srgbClr val="000000"/>
                          </a:solidFill>
                          <a:effectLst/>
                          <a:latin typeface="Arial"/>
                        </a:rPr>
                        <a:t>Users:</a:t>
                      </a:r>
                    </a:p>
                  </a:txBody>
                  <a:tcPr marL="8773" marR="8773" marT="877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773" marR="8773" marT="877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773" marR="8773" marT="8773"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 UK, Australia, </a:t>
                      </a:r>
                    </a:p>
                  </a:txBody>
                  <a:tcPr marL="8773" marR="8773" marT="8773"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6687">
                <a:tc>
                  <a:txBody>
                    <a:bodyPr/>
                    <a:lstStyle/>
                    <a:p>
                      <a:pPr algn="l" fontAlgn="b"/>
                      <a:r>
                        <a:rPr lang="it-IT" sz="1000" b="0" i="0" u="none" strike="noStrike">
                          <a:solidFill>
                            <a:srgbClr val="000000"/>
                          </a:solidFill>
                          <a:effectLst/>
                          <a:latin typeface="Arial"/>
                        </a:rPr>
                        <a:t> </a:t>
                      </a:r>
                    </a:p>
                  </a:txBody>
                  <a:tcPr marL="8773" marR="8773" marT="877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773" marR="8773" marT="8773"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773" marR="8773" marT="8773"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6687">
                <a:tc>
                  <a:txBody>
                    <a:bodyPr/>
                    <a:lstStyle/>
                    <a:p>
                      <a:pPr algn="l" fontAlgn="b"/>
                      <a:r>
                        <a:rPr lang="it-IT" sz="1000" b="0" i="0" u="none" strike="noStrike">
                          <a:solidFill>
                            <a:srgbClr val="000000"/>
                          </a:solidFill>
                          <a:effectLst/>
                          <a:latin typeface="Arial"/>
                        </a:rPr>
                        <a:t> </a:t>
                      </a:r>
                    </a:p>
                  </a:txBody>
                  <a:tcPr marL="8773" marR="8773" marT="877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773" marR="8773" marT="8773"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773" marR="8773" marT="8773"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6687">
                <a:tc>
                  <a:txBody>
                    <a:bodyPr/>
                    <a:lstStyle/>
                    <a:p>
                      <a:pPr algn="l" fontAlgn="b"/>
                      <a:r>
                        <a:rPr lang="it-IT" sz="1000" b="0" i="0" u="none" strike="noStrike">
                          <a:solidFill>
                            <a:srgbClr val="000000"/>
                          </a:solidFill>
                          <a:effectLst/>
                          <a:latin typeface="Arial"/>
                        </a:rPr>
                        <a:t> </a:t>
                      </a:r>
                    </a:p>
                  </a:txBody>
                  <a:tcPr marL="8773" marR="8773" marT="8773"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773" marR="8773" marT="877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773" marR="8773" marT="8773"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6687">
                <a:tc gridSpan="3">
                  <a:txBody>
                    <a:bodyPr/>
                    <a:lstStyle/>
                    <a:p>
                      <a:pPr algn="l" fontAlgn="ctr"/>
                      <a:r>
                        <a:rPr lang="it-IT" sz="1000" b="0" i="0" u="none" strike="noStrike">
                          <a:solidFill>
                            <a:srgbClr val="000000"/>
                          </a:solidFill>
                          <a:effectLst/>
                          <a:latin typeface="Arial"/>
                        </a:rPr>
                        <a:t>Max Bomb Load</a:t>
                      </a:r>
                    </a:p>
                  </a:txBody>
                  <a:tcPr marL="8773" marR="8773" marT="8773"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b"/>
                      <a:r>
                        <a:rPr lang="it-IT" sz="1000" b="0" i="0" u="none" strike="noStrike">
                          <a:solidFill>
                            <a:srgbClr val="000000"/>
                          </a:solidFill>
                          <a:effectLst/>
                          <a:latin typeface="Arial"/>
                        </a:rPr>
                        <a:t>1000 lbs</a:t>
                      </a:r>
                    </a:p>
                  </a:txBody>
                  <a:tcPr marL="8773" marR="8773" marT="877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3" marR="8773" marT="877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5460">
                <a:tc gridSpan="2">
                  <a:txBody>
                    <a:bodyPr/>
                    <a:lstStyle/>
                    <a:p>
                      <a:pPr algn="l" fontAlgn="b"/>
                      <a:r>
                        <a:rPr lang="it-IT" sz="1000" b="0" i="0" u="none" strike="noStrike">
                          <a:solidFill>
                            <a:srgbClr val="000000"/>
                          </a:solidFill>
                          <a:effectLst/>
                          <a:latin typeface="Arial"/>
                        </a:rPr>
                        <a:t>Possible Loads</a:t>
                      </a:r>
                    </a:p>
                  </a:txBody>
                  <a:tcPr marL="8773" marR="8773" marT="877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773" marR="8773" marT="8773"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t"/>
                      <a:r>
                        <a:rPr lang="en-US" sz="1000" b="0" i="0" u="none" strike="noStrike" dirty="0">
                          <a:solidFill>
                            <a:srgbClr val="000000"/>
                          </a:solidFill>
                          <a:effectLst/>
                          <a:latin typeface="Arial"/>
                        </a:rPr>
                        <a:t>2 x 500 </a:t>
                      </a:r>
                      <a:r>
                        <a:rPr lang="en-US" sz="1000" b="0" i="0" u="none" strike="noStrike" dirty="0" err="1">
                          <a:solidFill>
                            <a:srgbClr val="000000"/>
                          </a:solidFill>
                          <a:effectLst/>
                          <a:latin typeface="Arial"/>
                        </a:rPr>
                        <a:t>lbs</a:t>
                      </a:r>
                      <a:r>
                        <a:rPr lang="en-US" sz="1000" b="0" i="0" u="none" strike="noStrike" dirty="0">
                          <a:solidFill>
                            <a:srgbClr val="000000"/>
                          </a:solidFill>
                          <a:effectLst/>
                          <a:latin typeface="Arial"/>
                        </a:rPr>
                        <a:t> or 8 x 76,2 mm rockets (60 </a:t>
                      </a:r>
                      <a:r>
                        <a:rPr lang="en-US" sz="1000" b="0" i="0" u="none" strike="noStrike" dirty="0" err="1">
                          <a:solidFill>
                            <a:srgbClr val="000000"/>
                          </a:solidFill>
                          <a:effectLst/>
                          <a:latin typeface="Arial"/>
                        </a:rPr>
                        <a:t>lbs</a:t>
                      </a:r>
                      <a:r>
                        <a:rPr lang="en-US" sz="1000" b="0" i="0" u="none" strike="noStrike" dirty="0">
                          <a:solidFill>
                            <a:srgbClr val="000000"/>
                          </a:solidFill>
                          <a:effectLst/>
                          <a:latin typeface="Arial"/>
                        </a:rPr>
                        <a:t> each)</a:t>
                      </a:r>
                    </a:p>
                  </a:txBody>
                  <a:tcPr marL="8773" marR="8773" marT="8773"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Tree>
    <p:extLst>
      <p:ext uri="{BB962C8B-B14F-4D97-AF65-F5344CB8AC3E}">
        <p14:creationId xmlns:p14="http://schemas.microsoft.com/office/powerpoint/2010/main" val="16065212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916832"/>
            <a:ext cx="3008313" cy="1656184"/>
          </a:xfrm>
        </p:spPr>
        <p:txBody>
          <a:bodyPr>
            <a:normAutofit fontScale="90000"/>
          </a:bodyPr>
          <a:lstStyle/>
          <a:p>
            <a:r>
              <a:rPr lang="it-IT" sz="4000" dirty="0" smtClean="0"/>
              <a:t>Fiat «Vampire»  FB52A</a:t>
            </a:r>
            <a:endParaRPr lang="it-IT" sz="4000" dirty="0"/>
          </a:p>
        </p:txBody>
      </p:sp>
      <p:sp>
        <p:nvSpPr>
          <p:cNvPr id="7" name="Slide Number Placeholder 6"/>
          <p:cNvSpPr>
            <a:spLocks noGrp="1"/>
          </p:cNvSpPr>
          <p:nvPr>
            <p:ph type="sldNum" sz="quarter" idx="12"/>
          </p:nvPr>
        </p:nvSpPr>
        <p:spPr/>
        <p:txBody>
          <a:bodyPr/>
          <a:lstStyle/>
          <a:p>
            <a:fld id="{2C109EB0-96B2-484B-B59D-62C5023E1BB5}" type="slidenum">
              <a:rPr lang="it-IT" smtClean="0"/>
              <a:t>56</a:t>
            </a:fld>
            <a:endParaRPr lang="it-IT"/>
          </a:p>
        </p:txBody>
      </p:sp>
      <p:graphicFrame>
        <p:nvGraphicFramePr>
          <p:cNvPr id="5" name="Content Placeholder 4"/>
          <p:cNvGraphicFramePr>
            <a:graphicFrameLocks noGrp="1"/>
          </p:cNvGraphicFramePr>
          <p:nvPr>
            <p:ph idx="1"/>
          </p:nvPr>
        </p:nvGraphicFramePr>
        <p:xfrm>
          <a:off x="3575049" y="914403"/>
          <a:ext cx="5111752" cy="4570407"/>
        </p:xfrm>
        <a:graphic>
          <a:graphicData uri="http://schemas.openxmlformats.org/drawingml/2006/table">
            <a:tbl>
              <a:tblPr/>
              <a:tblGrid>
                <a:gridCol w="638969"/>
                <a:gridCol w="638969"/>
                <a:gridCol w="638969"/>
                <a:gridCol w="638969"/>
                <a:gridCol w="638969"/>
                <a:gridCol w="638969"/>
                <a:gridCol w="638969"/>
                <a:gridCol w="638969"/>
              </a:tblGrid>
              <a:tr h="177491">
                <a:tc>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Fiat  "Vampire" FB52A</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Single Seat Jet Fighter-Bomber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December 1951</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it-IT" sz="1000" b="0" i="0" u="none" strike="noStrike">
                          <a:solidFill>
                            <a:srgbClr val="000000"/>
                          </a:solidFill>
                          <a:effectLst/>
                          <a:latin typeface="Arial"/>
                        </a:rPr>
                        <a:t>1952</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9,37</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11,58</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24,34</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2,90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3.300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5.612</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it-IT" sz="1000" b="0" i="0" u="none" strike="noStrike">
                          <a:solidFill>
                            <a:srgbClr val="000000"/>
                          </a:solidFill>
                          <a:effectLst/>
                          <a:latin typeface="Arial"/>
                        </a:rPr>
                        <a:t>1463 m / min</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De Havilland Goblin 3</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1520 Kg thrust</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868</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940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881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435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1.965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13.045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Max Bomb Load</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b"/>
                      <a:r>
                        <a:rPr lang="it-IT" sz="1000" b="0" i="0" u="none" strike="noStrike">
                          <a:solidFill>
                            <a:srgbClr val="000000"/>
                          </a:solidFill>
                          <a:effectLst/>
                          <a:latin typeface="Arial"/>
                        </a:rPr>
                        <a:t>2000 lbs</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491">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t"/>
                      <a:r>
                        <a:rPr lang="en-US" sz="1000" b="0" i="0" u="none" strike="noStrike" dirty="0">
                          <a:solidFill>
                            <a:srgbClr val="000000"/>
                          </a:solidFill>
                          <a:effectLst/>
                          <a:latin typeface="Arial"/>
                        </a:rPr>
                        <a:t>2 x 1000 </a:t>
                      </a:r>
                      <a:r>
                        <a:rPr lang="en-US" sz="1000" b="0" i="0" u="none" strike="noStrike" dirty="0" err="1">
                          <a:solidFill>
                            <a:srgbClr val="000000"/>
                          </a:solidFill>
                          <a:effectLst/>
                          <a:latin typeface="Arial"/>
                        </a:rPr>
                        <a:t>lbs</a:t>
                      </a:r>
                      <a:r>
                        <a:rPr lang="en-US" sz="1000" b="0" i="0" u="none" strike="noStrike" dirty="0">
                          <a:solidFill>
                            <a:srgbClr val="000000"/>
                          </a:solidFill>
                          <a:effectLst/>
                          <a:latin typeface="Arial"/>
                        </a:rPr>
                        <a:t> or 8 x 7.62 rockets (60 </a:t>
                      </a:r>
                      <a:r>
                        <a:rPr lang="en-US" sz="1000" b="0" i="0" u="none" strike="noStrike" dirty="0" err="1">
                          <a:solidFill>
                            <a:srgbClr val="000000"/>
                          </a:solidFill>
                          <a:effectLst/>
                          <a:latin typeface="Arial"/>
                        </a:rPr>
                        <a:t>lbs</a:t>
                      </a:r>
                      <a:r>
                        <a:rPr lang="en-US" sz="1000" b="0" i="0" u="none" strike="noStrike" dirty="0">
                          <a:solidFill>
                            <a:srgbClr val="000000"/>
                          </a:solidFill>
                          <a:effectLst/>
                          <a:latin typeface="Arial"/>
                        </a:rPr>
                        <a:t> each)</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Tree>
    <p:extLst>
      <p:ext uri="{BB962C8B-B14F-4D97-AF65-F5344CB8AC3E}">
        <p14:creationId xmlns:p14="http://schemas.microsoft.com/office/powerpoint/2010/main" val="28193081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72816"/>
            <a:ext cx="3008313" cy="1800200"/>
          </a:xfrm>
        </p:spPr>
        <p:txBody>
          <a:bodyPr>
            <a:normAutofit fontScale="90000"/>
          </a:bodyPr>
          <a:lstStyle/>
          <a:p>
            <a:r>
              <a:rPr lang="it-IT" sz="4000" dirty="0" smtClean="0"/>
              <a:t>Fiat «Vampire» NF54</a:t>
            </a:r>
            <a:endParaRPr lang="it-IT" sz="4000" dirty="0"/>
          </a:p>
        </p:txBody>
      </p:sp>
      <p:sp>
        <p:nvSpPr>
          <p:cNvPr id="7" name="Slide Number Placeholder 6"/>
          <p:cNvSpPr>
            <a:spLocks noGrp="1"/>
          </p:cNvSpPr>
          <p:nvPr>
            <p:ph type="sldNum" sz="quarter" idx="12"/>
          </p:nvPr>
        </p:nvSpPr>
        <p:spPr/>
        <p:txBody>
          <a:bodyPr/>
          <a:lstStyle/>
          <a:p>
            <a:fld id="{2C109EB0-96B2-484B-B59D-62C5023E1BB5}" type="slidenum">
              <a:rPr lang="it-IT" smtClean="0"/>
              <a:t>57</a:t>
            </a:fld>
            <a:endParaRPr lang="it-IT"/>
          </a:p>
        </p:txBody>
      </p:sp>
      <p:graphicFrame>
        <p:nvGraphicFramePr>
          <p:cNvPr id="6" name="Content Placeholder 5"/>
          <p:cNvGraphicFramePr>
            <a:graphicFrameLocks noGrp="1"/>
          </p:cNvGraphicFramePr>
          <p:nvPr>
            <p:ph idx="1"/>
          </p:nvPr>
        </p:nvGraphicFramePr>
        <p:xfrm>
          <a:off x="3575049" y="914403"/>
          <a:ext cx="5111752" cy="4570407"/>
        </p:xfrm>
        <a:graphic>
          <a:graphicData uri="http://schemas.openxmlformats.org/drawingml/2006/table">
            <a:tbl>
              <a:tblPr/>
              <a:tblGrid>
                <a:gridCol w="638969"/>
                <a:gridCol w="638969"/>
                <a:gridCol w="638969"/>
                <a:gridCol w="638969"/>
                <a:gridCol w="638969"/>
                <a:gridCol w="638969"/>
                <a:gridCol w="638969"/>
                <a:gridCol w="638969"/>
              </a:tblGrid>
              <a:tr h="177491">
                <a:tc>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Fiat  "Vampire" NF 54</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Two-seater Jet Night Fighter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1951</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it-IT" sz="1000" b="0" i="0" u="none" strike="noStrike">
                          <a:solidFill>
                            <a:srgbClr val="000000"/>
                          </a:solidFill>
                          <a:effectLst/>
                          <a:latin typeface="Arial"/>
                        </a:rPr>
                        <a:t>1952</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10,53</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11,58</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24,34</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3.168</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5.148</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it-IT" sz="1000" b="0" i="0" u="none" strike="noStrike">
                          <a:solidFill>
                            <a:srgbClr val="000000"/>
                          </a:solidFill>
                          <a:effectLst/>
                          <a:latin typeface="Arial"/>
                        </a:rPr>
                        <a:t>1371 m / min</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De Havilland Goblin 3</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1520 Kg thrust</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868</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840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885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1.300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12.200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Max Bomb Load</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b"/>
                      <a:r>
                        <a:rPr lang="it-IT" sz="1000" b="0" i="0" u="none" strike="noStrike">
                          <a:solidFill>
                            <a:srgbClr val="000000"/>
                          </a:solidFill>
                          <a:effectLst/>
                          <a:latin typeface="Arial"/>
                        </a:rPr>
                        <a:t>2000 lbs</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491">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t"/>
                      <a:r>
                        <a:rPr lang="en-US" sz="1000" b="0" i="0" u="none" strike="noStrike" dirty="0">
                          <a:solidFill>
                            <a:srgbClr val="000000"/>
                          </a:solidFill>
                          <a:effectLst/>
                          <a:latin typeface="Arial"/>
                        </a:rPr>
                        <a:t>2 x 1000 </a:t>
                      </a:r>
                      <a:r>
                        <a:rPr lang="en-US" sz="1000" b="0" i="0" u="none" strike="noStrike" dirty="0" err="1">
                          <a:solidFill>
                            <a:srgbClr val="000000"/>
                          </a:solidFill>
                          <a:effectLst/>
                          <a:latin typeface="Arial"/>
                        </a:rPr>
                        <a:t>lbs</a:t>
                      </a:r>
                      <a:r>
                        <a:rPr lang="en-US" sz="1000" b="0" i="0" u="none" strike="noStrike" dirty="0">
                          <a:solidFill>
                            <a:srgbClr val="000000"/>
                          </a:solidFill>
                          <a:effectLst/>
                          <a:latin typeface="Arial"/>
                        </a:rPr>
                        <a:t> or 8 x 7.62 mm rockets (60 </a:t>
                      </a:r>
                      <a:r>
                        <a:rPr lang="en-US" sz="1000" b="0" i="0" u="none" strike="noStrike" dirty="0" err="1">
                          <a:solidFill>
                            <a:srgbClr val="000000"/>
                          </a:solidFill>
                          <a:effectLst/>
                          <a:latin typeface="Arial"/>
                        </a:rPr>
                        <a:t>lbs</a:t>
                      </a:r>
                      <a:r>
                        <a:rPr lang="en-US" sz="1000" b="0" i="0" u="none" strike="noStrike" dirty="0">
                          <a:solidFill>
                            <a:srgbClr val="000000"/>
                          </a:solidFill>
                          <a:effectLst/>
                          <a:latin typeface="Arial"/>
                        </a:rPr>
                        <a:t> each)</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Tree>
    <p:extLst>
      <p:ext uri="{BB962C8B-B14F-4D97-AF65-F5344CB8AC3E}">
        <p14:creationId xmlns:p14="http://schemas.microsoft.com/office/powerpoint/2010/main" val="15072539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276872"/>
            <a:ext cx="8229600" cy="1143000"/>
          </a:xfrm>
        </p:spPr>
        <p:txBody>
          <a:bodyPr>
            <a:normAutofit/>
          </a:bodyPr>
          <a:lstStyle/>
          <a:p>
            <a:r>
              <a:rPr lang="it-IT" b="1" dirty="0" smtClean="0"/>
              <a:t>Heavy Fighters</a:t>
            </a:r>
            <a:endParaRPr lang="it-IT" b="1" dirty="0"/>
          </a:p>
        </p:txBody>
      </p:sp>
      <p:sp>
        <p:nvSpPr>
          <p:cNvPr id="5" name="Slide Number Placeholder 4"/>
          <p:cNvSpPr>
            <a:spLocks noGrp="1"/>
          </p:cNvSpPr>
          <p:nvPr>
            <p:ph type="sldNum" sz="quarter" idx="12"/>
          </p:nvPr>
        </p:nvSpPr>
        <p:spPr/>
        <p:txBody>
          <a:bodyPr/>
          <a:lstStyle/>
          <a:p>
            <a:fld id="{2C109EB0-96B2-484B-B59D-62C5023E1BB5}" type="slidenum">
              <a:rPr lang="it-IT" smtClean="0"/>
              <a:t>58</a:t>
            </a:fld>
            <a:endParaRPr lang="it-IT"/>
          </a:p>
        </p:txBody>
      </p:sp>
    </p:spTree>
    <p:extLst>
      <p:ext uri="{BB962C8B-B14F-4D97-AF65-F5344CB8AC3E}">
        <p14:creationId xmlns:p14="http://schemas.microsoft.com/office/powerpoint/2010/main" val="31729427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3008313" cy="2520280"/>
          </a:xfrm>
        </p:spPr>
        <p:txBody>
          <a:bodyPr anchor="ctr">
            <a:normAutofit/>
          </a:bodyPr>
          <a:lstStyle/>
          <a:p>
            <a:pPr algn="just"/>
            <a:r>
              <a:rPr lang="it-IT" sz="3600" dirty="0" smtClean="0"/>
              <a:t>Breda Ba. 88 «Lince»</a:t>
            </a:r>
            <a:br>
              <a:rPr lang="it-IT" sz="3600" dirty="0" smtClean="0"/>
            </a:b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t>59</a:t>
            </a:fld>
            <a:endParaRPr lang="it-IT"/>
          </a:p>
        </p:txBody>
      </p:sp>
      <p:graphicFrame>
        <p:nvGraphicFramePr>
          <p:cNvPr id="4" name="Content Placeholder 3"/>
          <p:cNvGraphicFramePr>
            <a:graphicFrameLocks noGrp="1"/>
          </p:cNvGraphicFramePr>
          <p:nvPr>
            <p:ph idx="1"/>
          </p:nvPr>
        </p:nvGraphicFramePr>
        <p:xfrm>
          <a:off x="3575049" y="470674"/>
          <a:ext cx="5111752" cy="5457864"/>
        </p:xfrm>
        <a:graphic>
          <a:graphicData uri="http://schemas.openxmlformats.org/drawingml/2006/table">
            <a:tbl>
              <a:tblPr/>
              <a:tblGrid>
                <a:gridCol w="638969"/>
                <a:gridCol w="638969"/>
                <a:gridCol w="638969"/>
                <a:gridCol w="638969"/>
                <a:gridCol w="638969"/>
                <a:gridCol w="638969"/>
                <a:gridCol w="638969"/>
                <a:gridCol w="638969"/>
              </a:tblGrid>
              <a:tr h="177491">
                <a:tc>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Breda Ba. 88 "Lince"</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Twin-Engine Heavy Fighter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2</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October 1936</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1938</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10,75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15,40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33,34</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4.650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6.750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it-IT" sz="1000" b="0" i="0" u="none" strike="noStrike">
                          <a:solidFill>
                            <a:srgbClr val="000000"/>
                          </a:solidFill>
                          <a:effectLst/>
                          <a:latin typeface="Arial"/>
                        </a:rPr>
                        <a:t>9 min to 4000 m</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606">
                <a:tc>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2 Piaggio P. XI RC. 40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1000 CV (735 KW) each</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490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440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1.640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8.000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500 kg</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5" gridSpan="5">
                  <a:txBody>
                    <a:bodyPr/>
                    <a:lstStyle/>
                    <a:p>
                      <a:pPr algn="l" fontAlgn="t"/>
                      <a:r>
                        <a:rPr lang="en-US" sz="1000" b="0" i="0" u="none" strike="noStrike">
                          <a:solidFill>
                            <a:srgbClr val="000000"/>
                          </a:solidFill>
                          <a:effectLst/>
                          <a:latin typeface="Arial"/>
                        </a:rPr>
                        <a:t>2 x 250 kg or 3 x 100 kg or 3 x 50 kg    + 1 bomb release gear with 40 x 2 kg bomblets</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hMerge="1">
                  <a:txBody>
                    <a:bodyPr/>
                    <a:lstStyle/>
                    <a:p>
                      <a:endParaRPr lang="it-IT"/>
                    </a:p>
                  </a:txBody>
                  <a:tcPr/>
                </a:tc>
                <a:tc rowSpan="5" hMerge="1">
                  <a:txBody>
                    <a:bodyPr/>
                    <a:lstStyle/>
                    <a:p>
                      <a:endParaRPr lang="it-IT"/>
                    </a:p>
                  </a:txBody>
                  <a:tcPr/>
                </a:tc>
                <a:tc rowSpan="5" hMerge="1">
                  <a:txBody>
                    <a:bodyPr/>
                    <a:lstStyle/>
                    <a:p>
                      <a:endParaRPr lang="it-IT"/>
                    </a:p>
                  </a:txBody>
                  <a:tcPr/>
                </a:tc>
                <a:tc rowSpan="5"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77491">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dirty="0">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bl>
          </a:graphicData>
        </a:graphic>
      </p:graphicFrame>
    </p:spTree>
    <p:extLst>
      <p:ext uri="{BB962C8B-B14F-4D97-AF65-F5344CB8AC3E}">
        <p14:creationId xmlns:p14="http://schemas.microsoft.com/office/powerpoint/2010/main" val="1616099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C109EB0-96B2-484B-B59D-62C5023E1BB5}" type="slidenum">
              <a:rPr lang="it-IT" smtClean="0"/>
              <a:t>6</a:t>
            </a:fld>
            <a:endParaRPr lang="it-IT"/>
          </a:p>
        </p:txBody>
      </p:sp>
      <p:pic>
        <p:nvPicPr>
          <p:cNvPr id="4127" name="Picture 31" descr="C:\Users\Marco\Documents\UDC Files\Heavy Fighters w-tier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404664"/>
            <a:ext cx="8784976" cy="5834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4385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628800"/>
            <a:ext cx="3008313" cy="1656184"/>
          </a:xfrm>
        </p:spPr>
        <p:txBody>
          <a:bodyPr anchor="ctr">
            <a:normAutofit/>
          </a:bodyPr>
          <a:lstStyle/>
          <a:p>
            <a:r>
              <a:rPr lang="it-IT" sz="3600" dirty="0" smtClean="0"/>
              <a:t>Fiat CR 25 Bis</a:t>
            </a: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t>60</a:t>
            </a:fld>
            <a:endParaRPr lang="it-IT"/>
          </a:p>
        </p:txBody>
      </p:sp>
      <p:graphicFrame>
        <p:nvGraphicFramePr>
          <p:cNvPr id="4" name="Content Placeholder 3"/>
          <p:cNvGraphicFramePr>
            <a:graphicFrameLocks noGrp="1"/>
          </p:cNvGraphicFramePr>
          <p:nvPr>
            <p:ph idx="1"/>
          </p:nvPr>
        </p:nvGraphicFramePr>
        <p:xfrm>
          <a:off x="3575049" y="577169"/>
          <a:ext cx="5111752" cy="5244875"/>
        </p:xfrm>
        <a:graphic>
          <a:graphicData uri="http://schemas.openxmlformats.org/drawingml/2006/table">
            <a:tbl>
              <a:tblPr/>
              <a:tblGrid>
                <a:gridCol w="638969"/>
                <a:gridCol w="638969"/>
                <a:gridCol w="638969"/>
                <a:gridCol w="638969"/>
                <a:gridCol w="638969"/>
                <a:gridCol w="638969"/>
                <a:gridCol w="638969"/>
                <a:gridCol w="638969"/>
              </a:tblGrid>
              <a:tr h="177491">
                <a:tc>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Fiat CR. 25 Bis</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Twin-Engine Heavy Fighter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2</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July 1937</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1940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13,56</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16,00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39,00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3,90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4.475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6.625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it-IT" sz="1000" b="0" i="0" u="none" strike="noStrike">
                          <a:solidFill>
                            <a:srgbClr val="000000"/>
                          </a:solidFill>
                          <a:effectLst/>
                          <a:latin typeface="Arial"/>
                        </a:rPr>
                        <a:t>4 min 9 sec to 4000 m</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2 Fiat A.74 RC. 38</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840 CV (618 KW) each</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312</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262</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450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394</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1.565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8.150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300 kg</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5" gridSpan="5">
                  <a:txBody>
                    <a:bodyPr/>
                    <a:lstStyle/>
                    <a:p>
                      <a:pPr algn="l" fontAlgn="t"/>
                      <a:r>
                        <a:rPr lang="en-US" sz="1000" b="0" i="0" u="none" strike="noStrike">
                          <a:solidFill>
                            <a:srgbClr val="000000"/>
                          </a:solidFill>
                          <a:effectLst/>
                          <a:latin typeface="Arial"/>
                        </a:rPr>
                        <a:t>3 x 100 kg or 3 x 50 kg</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hMerge="1">
                  <a:txBody>
                    <a:bodyPr/>
                    <a:lstStyle/>
                    <a:p>
                      <a:endParaRPr lang="it-IT"/>
                    </a:p>
                  </a:txBody>
                  <a:tcPr/>
                </a:tc>
                <a:tc rowSpan="5" hMerge="1">
                  <a:txBody>
                    <a:bodyPr/>
                    <a:lstStyle/>
                    <a:p>
                      <a:endParaRPr lang="it-IT"/>
                    </a:p>
                  </a:txBody>
                  <a:tcPr/>
                </a:tc>
                <a:tc rowSpan="5" hMerge="1">
                  <a:txBody>
                    <a:bodyPr/>
                    <a:lstStyle/>
                    <a:p>
                      <a:endParaRPr lang="it-IT"/>
                    </a:p>
                  </a:txBody>
                  <a:tcPr/>
                </a:tc>
                <a:tc rowSpan="5"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77491">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dirty="0">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bl>
          </a:graphicData>
        </a:graphic>
      </p:graphicFrame>
    </p:spTree>
    <p:extLst>
      <p:ext uri="{BB962C8B-B14F-4D97-AF65-F5344CB8AC3E}">
        <p14:creationId xmlns:p14="http://schemas.microsoft.com/office/powerpoint/2010/main" val="30797095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628800"/>
            <a:ext cx="3008313" cy="1656184"/>
          </a:xfrm>
        </p:spPr>
        <p:txBody>
          <a:bodyPr anchor="ctr">
            <a:normAutofit/>
          </a:bodyPr>
          <a:lstStyle/>
          <a:p>
            <a:r>
              <a:rPr lang="it-IT" sz="3600" dirty="0" smtClean="0"/>
              <a:t>IMAM Ro. 58</a:t>
            </a: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61</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575049" y="386366"/>
          <a:ext cx="5111752" cy="5626481"/>
        </p:xfrm>
        <a:graphic>
          <a:graphicData uri="http://schemas.openxmlformats.org/drawingml/2006/table">
            <a:tbl>
              <a:tblPr/>
              <a:tblGrid>
                <a:gridCol w="638969"/>
                <a:gridCol w="638969"/>
                <a:gridCol w="638969"/>
                <a:gridCol w="638969"/>
                <a:gridCol w="638969"/>
                <a:gridCol w="638969"/>
                <a:gridCol w="638969"/>
                <a:gridCol w="638969"/>
              </a:tblGrid>
              <a:tr h="177491">
                <a:tc>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IMAM RO. 58</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Twin-Engine Heavy Fighter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2</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May 1942</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1943</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9,89</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13,40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26,20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3,39</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4.350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6.100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it-IT" sz="1000" b="0" i="0" u="none" strike="noStrike">
                          <a:solidFill>
                            <a:srgbClr val="000000"/>
                          </a:solidFill>
                          <a:effectLst/>
                          <a:latin typeface="Arial"/>
                        </a:rPr>
                        <a:t>6 min to 6000 m</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606">
                <a:tc>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2 Daimler-Benz DB601A</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1175 CV (864 KW) each</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605</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1.500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10.500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000" b="0" i="0" u="none" strike="noStrike">
                          <a:solidFill>
                            <a:srgbClr val="000000"/>
                          </a:solidFill>
                          <a:effectLst/>
                          <a:latin typeface="Arial"/>
                        </a:rPr>
                        <a:t> </a:t>
                      </a:r>
                    </a:p>
                  </a:txBody>
                  <a:tcPr marL="8875" marR="8875" marT="887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000" b="0" i="0" u="none" strike="noStrike">
                          <a:solidFill>
                            <a:srgbClr val="000000"/>
                          </a:solidFill>
                          <a:effectLst/>
                          <a:latin typeface="Arial"/>
                        </a:rPr>
                        <a:t> </a:t>
                      </a:r>
                    </a:p>
                  </a:txBody>
                  <a:tcPr marL="8875" marR="8875" marT="887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000" b="0" i="0" u="none" strike="noStrike">
                          <a:solidFill>
                            <a:srgbClr val="000000"/>
                          </a:solidFill>
                          <a:effectLst/>
                          <a:latin typeface="Arial"/>
                        </a:rPr>
                        <a:t> </a:t>
                      </a:r>
                    </a:p>
                  </a:txBody>
                  <a:tcPr marL="8875" marR="8875" marT="887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000" b="0" i="0" u="none" strike="noStrike">
                          <a:solidFill>
                            <a:srgbClr val="000000"/>
                          </a:solidFill>
                          <a:effectLst/>
                          <a:latin typeface="Arial"/>
                        </a:rPr>
                        <a:t> </a:t>
                      </a:r>
                    </a:p>
                  </a:txBody>
                  <a:tcPr marL="8875" marR="8875" marT="887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000" b="0" i="0" u="none" strike="noStrike">
                          <a:solidFill>
                            <a:srgbClr val="000000"/>
                          </a:solidFill>
                          <a:effectLst/>
                          <a:latin typeface="Arial"/>
                        </a:rPr>
                        <a:t> </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gridSpan="5">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rowSpan="5" gridSpan="5">
                  <a:txBody>
                    <a:bodyPr/>
                    <a:lstStyle/>
                    <a:p>
                      <a:pPr algn="l" fontAlgn="t"/>
                      <a:endParaRPr lang="it-IT" sz="1000" b="0" i="0" u="none" strike="noStrike">
                        <a:solidFill>
                          <a:srgbClr val="000000"/>
                        </a:solidFill>
                        <a:effectLst/>
                        <a:latin typeface="Arial"/>
                      </a:endParaRPr>
                    </a:p>
                  </a:txBody>
                  <a:tcPr marL="8875" marR="8875" marT="8875"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5" hMerge="1">
                  <a:txBody>
                    <a:bodyPr/>
                    <a:lstStyle/>
                    <a:p>
                      <a:endParaRPr lang="it-IT"/>
                    </a:p>
                  </a:txBody>
                  <a:tcPr/>
                </a:tc>
                <a:tc rowSpan="5" hMerge="1">
                  <a:txBody>
                    <a:bodyPr/>
                    <a:lstStyle/>
                    <a:p>
                      <a:endParaRPr lang="it-IT"/>
                    </a:p>
                  </a:txBody>
                  <a:tcPr/>
                </a:tc>
                <a:tc rowSpan="5" hMerge="1">
                  <a:txBody>
                    <a:bodyPr/>
                    <a:lstStyle/>
                    <a:p>
                      <a:endParaRPr lang="it-IT"/>
                    </a:p>
                  </a:txBody>
                  <a:tcPr/>
                </a:tc>
                <a:tc rowSpan="5"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77491">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dirty="0">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bl>
          </a:graphicData>
        </a:graphic>
      </p:graphicFrame>
    </p:spTree>
    <p:extLst>
      <p:ext uri="{BB962C8B-B14F-4D97-AF65-F5344CB8AC3E}">
        <p14:creationId xmlns:p14="http://schemas.microsoft.com/office/powerpoint/2010/main" val="33659659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fontScale="90000"/>
          </a:bodyPr>
          <a:lstStyle/>
          <a:p>
            <a:r>
              <a:rPr lang="it-IT" sz="3600" dirty="0" smtClean="0"/>
              <a:t>Savoia Marchetti SM. 91</a:t>
            </a: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62</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575049" y="310932"/>
          <a:ext cx="5111752" cy="5777349"/>
        </p:xfrm>
        <a:graphic>
          <a:graphicData uri="http://schemas.openxmlformats.org/drawingml/2006/table">
            <a:tbl>
              <a:tblPr/>
              <a:tblGrid>
                <a:gridCol w="638969"/>
                <a:gridCol w="638969"/>
                <a:gridCol w="638969"/>
                <a:gridCol w="638969"/>
                <a:gridCol w="638969"/>
                <a:gridCol w="638969"/>
                <a:gridCol w="638969"/>
                <a:gridCol w="638969"/>
              </a:tblGrid>
              <a:tr h="177491">
                <a:tc>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Savoia Marchetti SM. 91</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Twin-Engine Heavy Fighter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March 1943</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it-IT" sz="1000" b="0" i="0" u="none" strike="noStrike">
                          <a:solidFill>
                            <a:srgbClr val="000000"/>
                          </a:solidFill>
                          <a:effectLst/>
                          <a:latin typeface="Arial"/>
                        </a:rPr>
                        <a:t>Only prototypes</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13,25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19,70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41,50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3,85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6.400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8.890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it-IT" sz="1000" b="0" i="0" u="none" strike="noStrike">
                          <a:solidFill>
                            <a:srgbClr val="000000"/>
                          </a:solidFill>
                          <a:effectLst/>
                          <a:latin typeface="Arial"/>
                        </a:rPr>
                        <a:t>8 min 30 sec to 6000 m</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3857">
                <a:tc>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en-US" sz="1000" b="0" i="0" u="none" strike="noStrike">
                          <a:solidFill>
                            <a:srgbClr val="000000"/>
                          </a:solidFill>
                          <a:effectLst/>
                          <a:latin typeface="Arial"/>
                        </a:rPr>
                        <a:t>2 Daimler-Benz DB.605A1 RC. 58</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1500 CV (1103 KW) each</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584</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515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1.600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9.500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1640 kg</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7" gridSpan="5">
                  <a:txBody>
                    <a:bodyPr/>
                    <a:lstStyle/>
                    <a:p>
                      <a:pPr algn="l" fontAlgn="t"/>
                      <a:r>
                        <a:rPr lang="en-US" sz="900" b="1" i="0" u="none" strike="noStrike">
                          <a:solidFill>
                            <a:srgbClr val="000000"/>
                          </a:solidFill>
                          <a:effectLst/>
                          <a:latin typeface="Arial"/>
                        </a:rPr>
                        <a:t>Under Fuselage: </a:t>
                      </a:r>
                      <a:r>
                        <a:rPr lang="en-US" sz="900" b="0" i="0" u="none" strike="noStrike">
                          <a:solidFill>
                            <a:srgbClr val="000000"/>
                          </a:solidFill>
                          <a:effectLst/>
                          <a:latin typeface="Arial"/>
                        </a:rPr>
                        <a:t>1 x 450 mm torpedo or 2 Motobombe FFF (350 kg or 280 kg) o 2 x 820 kg or 2 x 630 kg or 2 x 500 kg or 2 x 440 kg or 2 x 420 kg                                                       </a:t>
                      </a:r>
                      <a:r>
                        <a:rPr lang="en-US" sz="900" b="1" i="0" u="none" strike="noStrike">
                          <a:solidFill>
                            <a:srgbClr val="000000"/>
                          </a:solidFill>
                          <a:effectLst/>
                          <a:latin typeface="Arial"/>
                        </a:rPr>
                        <a:t>Under Wings: </a:t>
                      </a:r>
                      <a:r>
                        <a:rPr lang="en-US" sz="900" b="0" i="0" u="none" strike="noStrike">
                          <a:solidFill>
                            <a:srgbClr val="000000"/>
                          </a:solidFill>
                          <a:effectLst/>
                          <a:latin typeface="Arial"/>
                        </a:rPr>
                        <a:t>6 x 250 kg or 6 x 160 kg or 6 x 100 kg or 6 x 50 kg or 6 bomb release gears with 4 x 15 kg bomblets or 6 bomb release gears with 7 x 12 kg bomblets</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hMerge="1">
                  <a:txBody>
                    <a:bodyPr/>
                    <a:lstStyle/>
                    <a:p>
                      <a:endParaRPr lang="it-IT"/>
                    </a:p>
                  </a:txBody>
                  <a:tcPr/>
                </a:tc>
                <a:tc rowSpan="7" hMerge="1">
                  <a:txBody>
                    <a:bodyPr/>
                    <a:lstStyle/>
                    <a:p>
                      <a:endParaRPr lang="it-IT"/>
                    </a:p>
                  </a:txBody>
                  <a:tcPr/>
                </a:tc>
                <a:tc rowSpan="7" hMerge="1">
                  <a:txBody>
                    <a:bodyPr/>
                    <a:lstStyle/>
                    <a:p>
                      <a:endParaRPr lang="it-IT"/>
                    </a:p>
                  </a:txBody>
                  <a:tcPr/>
                </a:tc>
                <a:tc rowSpan="7"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77491">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dirty="0">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bl>
          </a:graphicData>
        </a:graphic>
      </p:graphicFrame>
    </p:spTree>
    <p:extLst>
      <p:ext uri="{BB962C8B-B14F-4D97-AF65-F5344CB8AC3E}">
        <p14:creationId xmlns:p14="http://schemas.microsoft.com/office/powerpoint/2010/main" val="24706797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fontScale="90000"/>
          </a:bodyPr>
          <a:lstStyle/>
          <a:p>
            <a:r>
              <a:rPr lang="it-IT" sz="3600" dirty="0" smtClean="0"/>
              <a:t>Savoia Marchetti SM. 92</a:t>
            </a: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63</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575049" y="306494"/>
          <a:ext cx="5111752" cy="5786224"/>
        </p:xfrm>
        <a:graphic>
          <a:graphicData uri="http://schemas.openxmlformats.org/drawingml/2006/table">
            <a:tbl>
              <a:tblPr/>
              <a:tblGrid>
                <a:gridCol w="638969"/>
                <a:gridCol w="638969"/>
                <a:gridCol w="638969"/>
                <a:gridCol w="638969"/>
                <a:gridCol w="638969"/>
                <a:gridCol w="638969"/>
                <a:gridCol w="638969"/>
                <a:gridCol w="638969"/>
              </a:tblGrid>
              <a:tr h="177491">
                <a:tc>
                  <a:txBody>
                    <a:bodyPr/>
                    <a:lstStyle/>
                    <a:p>
                      <a:pPr algn="l" fontAlgn="ctr"/>
                      <a:r>
                        <a:rPr lang="it-IT" sz="1000" b="0" i="0" u="none" strike="noStrike">
                          <a:solidFill>
                            <a:srgbClr val="000000"/>
                          </a:solidFill>
                          <a:effectLst/>
                          <a:latin typeface="Arial"/>
                        </a:rPr>
                        <a:t>Name:</a:t>
                      </a:r>
                    </a:p>
                  </a:txBody>
                  <a:tcPr marL="8875" marR="8875" marT="88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1" i="0" u="none" strike="noStrike">
                          <a:solidFill>
                            <a:srgbClr val="000000"/>
                          </a:solidFill>
                          <a:effectLst/>
                          <a:latin typeface="Arial"/>
                        </a:rPr>
                        <a:t>Savoia Marchetti SM. 92</a:t>
                      </a:r>
                    </a:p>
                  </a:txBody>
                  <a:tcPr marL="8875" marR="8875" marT="88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Type:</a:t>
                      </a:r>
                    </a:p>
                  </a:txBody>
                  <a:tcPr marL="8875" marR="8875" marT="88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Twin-Engine Heavy Fighter</a:t>
                      </a:r>
                    </a:p>
                  </a:txBody>
                  <a:tcPr marL="8875" marR="8875" marT="88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Crew:</a:t>
                      </a:r>
                    </a:p>
                  </a:txBody>
                  <a:tcPr marL="8875" marR="8875" marT="88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First Flight:</a:t>
                      </a:r>
                    </a:p>
                  </a:txBody>
                  <a:tcPr marL="8875" marR="8875" marT="88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November 1943</a:t>
                      </a:r>
                    </a:p>
                  </a:txBody>
                  <a:tcPr marL="8875" marR="8875" marT="88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In-Service Date:</a:t>
                      </a:r>
                    </a:p>
                  </a:txBody>
                  <a:tcPr marL="8875" marR="8875" marT="88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it-IT" sz="1000" b="0" i="0" u="none" strike="noStrike">
                          <a:solidFill>
                            <a:srgbClr val="000000"/>
                          </a:solidFill>
                          <a:effectLst/>
                          <a:latin typeface="Arial"/>
                        </a:rPr>
                        <a:t>Only prototypes</a:t>
                      </a:r>
                    </a:p>
                  </a:txBody>
                  <a:tcPr marL="8875" marR="8875" marT="887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ctr"/>
                      <a:r>
                        <a:rPr lang="it-IT" sz="1000" b="0" i="0" u="none" strike="noStrike">
                          <a:solidFill>
                            <a:srgbClr val="000000"/>
                          </a:solidFill>
                          <a:effectLst/>
                          <a:latin typeface="Arial"/>
                        </a:rPr>
                        <a:t>Length (m)</a:t>
                      </a:r>
                    </a:p>
                  </a:txBody>
                  <a:tcPr marL="8875" marR="8875" marT="88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13,70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Wingspan (m):</a:t>
                      </a:r>
                    </a:p>
                  </a:txBody>
                  <a:tcPr marL="8875" marR="8875" marT="88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18,55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Wing Area (Sq. M)</a:t>
                      </a:r>
                    </a:p>
                  </a:txBody>
                  <a:tcPr marL="8875" marR="8875" marT="88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38,52</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Heighth (m)</a:t>
                      </a:r>
                    </a:p>
                  </a:txBody>
                  <a:tcPr marL="8875" marR="8875" marT="88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4,15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Empty Weight (kg)</a:t>
                      </a:r>
                    </a:p>
                  </a:txBody>
                  <a:tcPr marL="8875" marR="8875" marT="88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6.020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Loaded Weight:</a:t>
                      </a:r>
                    </a:p>
                  </a:txBody>
                  <a:tcPr marL="8875" marR="8875" marT="88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8.505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it-IT" sz="1000" b="0" i="0" u="none" strike="noStrike">
                          <a:solidFill>
                            <a:srgbClr val="000000"/>
                          </a:solidFill>
                          <a:effectLst/>
                          <a:latin typeface="Arial"/>
                        </a:rPr>
                        <a:t>7 min 30 sec to 4000 m</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606">
                <a:tc>
                  <a:txBody>
                    <a:bodyPr/>
                    <a:lstStyle/>
                    <a:p>
                      <a:pPr algn="l" fontAlgn="ctr"/>
                      <a:r>
                        <a:rPr lang="it-IT" sz="1000" b="0" i="0" u="none" strike="noStrike">
                          <a:solidFill>
                            <a:srgbClr val="000000"/>
                          </a:solidFill>
                          <a:effectLst/>
                          <a:latin typeface="Arial"/>
                        </a:rPr>
                        <a:t>Engines:</a:t>
                      </a:r>
                    </a:p>
                  </a:txBody>
                  <a:tcPr marL="8875" marR="8875" marT="88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2 Daimler-Benz DB 605 A-1</a:t>
                      </a:r>
                    </a:p>
                  </a:txBody>
                  <a:tcPr marL="8875" marR="8875" marT="88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ctr"/>
                      <a:r>
                        <a:rPr lang="it-IT" sz="1000" b="0" i="0" u="none" strike="noStrike">
                          <a:solidFill>
                            <a:srgbClr val="000000"/>
                          </a:solidFill>
                          <a:effectLst/>
                          <a:latin typeface="Arial"/>
                        </a:rPr>
                        <a:t>Power:</a:t>
                      </a:r>
                    </a:p>
                  </a:txBody>
                  <a:tcPr marL="8875" marR="8875" marT="88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1500 CV (1103 KW) each</a:t>
                      </a:r>
                    </a:p>
                  </a:txBody>
                  <a:tcPr marL="8875" marR="8875" marT="88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Max Speed (Km/h)</a:t>
                      </a:r>
                    </a:p>
                  </a:txBody>
                  <a:tcPr marL="8875" marR="8875" marT="88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615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570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ctr"/>
                      <a:r>
                        <a:rPr lang="it-IT" sz="1000" b="0" i="0" u="none" strike="noStrike">
                          <a:solidFill>
                            <a:srgbClr val="000000"/>
                          </a:solidFill>
                          <a:effectLst/>
                          <a:latin typeface="Arial"/>
                        </a:rPr>
                        <a:t>Range (km)</a:t>
                      </a:r>
                    </a:p>
                  </a:txBody>
                  <a:tcPr marL="8875" marR="8875" marT="887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2.000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Ceiling (m):</a:t>
                      </a:r>
                    </a:p>
                  </a:txBody>
                  <a:tcPr marL="8875" marR="8875" marT="887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9.500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 Germany</a:t>
                      </a:r>
                    </a:p>
                  </a:txBody>
                  <a:tcPr marL="8875" marR="8875" marT="8875"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2000 Kg</a:t>
                      </a:r>
                    </a:p>
                  </a:txBody>
                  <a:tcPr marL="8875" marR="8875" marT="887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7" gridSpan="5">
                  <a:txBody>
                    <a:bodyPr/>
                    <a:lstStyle/>
                    <a:p>
                      <a:pPr algn="l" fontAlgn="t"/>
                      <a:r>
                        <a:rPr lang="en-US" sz="900" b="1" i="0" u="none" strike="noStrike">
                          <a:solidFill>
                            <a:srgbClr val="000000"/>
                          </a:solidFill>
                          <a:effectLst/>
                          <a:latin typeface="Arial"/>
                        </a:rPr>
                        <a:t>Under Fuselage</a:t>
                      </a:r>
                      <a:r>
                        <a:rPr lang="en-US" sz="900" b="0" i="0" u="none" strike="noStrike">
                          <a:solidFill>
                            <a:srgbClr val="000000"/>
                          </a:solidFill>
                          <a:effectLst/>
                          <a:latin typeface="Arial"/>
                        </a:rPr>
                        <a:t> 2 x 500 kg or 2 x 440 P or 2 x 420 P or 2 x 250kg                              </a:t>
                      </a:r>
                      <a:r>
                        <a:rPr lang="en-US" sz="900" b="1" i="0" u="none" strike="noStrike">
                          <a:solidFill>
                            <a:srgbClr val="000000"/>
                          </a:solidFill>
                          <a:effectLst/>
                          <a:latin typeface="Arial"/>
                        </a:rPr>
                        <a:t> +                        </a:t>
                      </a:r>
                      <a:r>
                        <a:rPr lang="en-US" sz="900" b="0" i="0" u="none" strike="noStrike">
                          <a:solidFill>
                            <a:srgbClr val="000000"/>
                          </a:solidFill>
                          <a:effectLst/>
                          <a:latin typeface="Arial"/>
                        </a:rPr>
                        <a:t>                                                       </a:t>
                      </a:r>
                      <a:r>
                        <a:rPr lang="en-US" sz="900" b="1" i="0" u="none" strike="noStrike">
                          <a:solidFill>
                            <a:srgbClr val="000000"/>
                          </a:solidFill>
                          <a:effectLst/>
                          <a:latin typeface="Arial"/>
                        </a:rPr>
                        <a:t>Under Wings: </a:t>
                      </a:r>
                      <a:r>
                        <a:rPr lang="en-US" sz="900" b="0" i="0" u="none" strike="noStrike">
                          <a:solidFill>
                            <a:srgbClr val="000000"/>
                          </a:solidFill>
                          <a:effectLst/>
                          <a:latin typeface="Arial"/>
                        </a:rPr>
                        <a:t>6 x 160 kg or 6 x 100 kg </a:t>
                      </a:r>
                      <a:endParaRPr lang="en-US" sz="900" b="1" i="0" u="none" strike="noStrike">
                        <a:solidFill>
                          <a:srgbClr val="000000"/>
                        </a:solidFill>
                        <a:effectLst/>
                        <a:latin typeface="Arial"/>
                      </a:endParaRPr>
                    </a:p>
                  </a:txBody>
                  <a:tcPr marL="8875" marR="8875" marT="8875"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hMerge="1">
                  <a:txBody>
                    <a:bodyPr/>
                    <a:lstStyle/>
                    <a:p>
                      <a:endParaRPr lang="it-IT"/>
                    </a:p>
                  </a:txBody>
                  <a:tcPr/>
                </a:tc>
                <a:tc rowSpan="7" hMerge="1">
                  <a:txBody>
                    <a:bodyPr/>
                    <a:lstStyle/>
                    <a:p>
                      <a:endParaRPr lang="it-IT"/>
                    </a:p>
                  </a:txBody>
                  <a:tcPr/>
                </a:tc>
                <a:tc rowSpan="7" hMerge="1">
                  <a:txBody>
                    <a:bodyPr/>
                    <a:lstStyle/>
                    <a:p>
                      <a:endParaRPr lang="it-IT"/>
                    </a:p>
                  </a:txBody>
                  <a:tcPr/>
                </a:tc>
                <a:tc rowSpan="7"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dirty="0">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bl>
          </a:graphicData>
        </a:graphic>
      </p:graphicFrame>
    </p:spTree>
    <p:extLst>
      <p:ext uri="{BB962C8B-B14F-4D97-AF65-F5344CB8AC3E}">
        <p14:creationId xmlns:p14="http://schemas.microsoft.com/office/powerpoint/2010/main" val="35938208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276872"/>
            <a:ext cx="8229600" cy="1143000"/>
          </a:xfrm>
        </p:spPr>
        <p:txBody>
          <a:bodyPr>
            <a:normAutofit/>
          </a:bodyPr>
          <a:lstStyle/>
          <a:p>
            <a:r>
              <a:rPr lang="it-IT" b="1" dirty="0" smtClean="0"/>
              <a:t>Assault/Dive Bombers</a:t>
            </a:r>
            <a:endParaRPr lang="it-IT" b="1"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64</a:t>
            </a:fld>
            <a:endParaRPr lang="it-IT">
              <a:solidFill>
                <a:prstClr val="black">
                  <a:tint val="75000"/>
                </a:prstClr>
              </a:solidFill>
            </a:endParaRPr>
          </a:p>
        </p:txBody>
      </p:sp>
    </p:spTree>
    <p:extLst>
      <p:ext uri="{BB962C8B-B14F-4D97-AF65-F5344CB8AC3E}">
        <p14:creationId xmlns:p14="http://schemas.microsoft.com/office/powerpoint/2010/main" val="5838224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a:bodyPr>
          <a:lstStyle/>
          <a:p>
            <a:r>
              <a:rPr lang="it-IT" sz="3600" dirty="0" smtClean="0"/>
              <a:t>Breda Ba. 65 «Nibbio»</a:t>
            </a: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65</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575049" y="386366"/>
          <a:ext cx="5111752" cy="5626481"/>
        </p:xfrm>
        <a:graphic>
          <a:graphicData uri="http://schemas.openxmlformats.org/drawingml/2006/table">
            <a:tbl>
              <a:tblPr/>
              <a:tblGrid>
                <a:gridCol w="638969"/>
                <a:gridCol w="638969"/>
                <a:gridCol w="638969"/>
                <a:gridCol w="638969"/>
                <a:gridCol w="638969"/>
                <a:gridCol w="638969"/>
                <a:gridCol w="638969"/>
                <a:gridCol w="638969"/>
              </a:tblGrid>
              <a:tr h="177491">
                <a:tc gridSpan="3">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1" i="0" u="none" strike="noStrike">
                          <a:solidFill>
                            <a:srgbClr val="000000"/>
                          </a:solidFill>
                          <a:effectLst/>
                          <a:latin typeface="Arial"/>
                        </a:rPr>
                        <a:t>Breda Ba. 65 "Nibbio"</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Single-Engine Assault Aircraft</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2</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4">
                  <a:txBody>
                    <a:bodyPr/>
                    <a:lstStyle/>
                    <a:p>
                      <a:pPr algn="l" fontAlgn="ctr"/>
                      <a:r>
                        <a:rPr lang="it-IT" sz="1000" b="0" i="0" u="none" strike="noStrike">
                          <a:solidFill>
                            <a:srgbClr val="000000"/>
                          </a:solidFill>
                          <a:effectLst/>
                          <a:latin typeface="Arial"/>
                        </a:rPr>
                        <a:t>Sept. 1935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b"/>
                      <a:r>
                        <a:rPr lang="it-IT" sz="1000" b="0" i="0" u="none" strike="noStrike">
                          <a:solidFill>
                            <a:srgbClr val="000000"/>
                          </a:solidFill>
                          <a:effectLst/>
                          <a:latin typeface="Arial"/>
                        </a:rPr>
                        <a:t>1937</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9,30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12,10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23,50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3,20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2.215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3.315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it-IT" sz="1000" b="0" i="0" u="none" strike="noStrike">
                          <a:solidFill>
                            <a:srgbClr val="000000"/>
                          </a:solidFill>
                          <a:effectLst/>
                          <a:latin typeface="Arial"/>
                        </a:rPr>
                        <a:t>15 min 30 sec to 6000 m</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606">
                <a:tc gridSpan="3">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4">
                  <a:txBody>
                    <a:bodyPr/>
                    <a:lstStyle/>
                    <a:p>
                      <a:pPr algn="l" fontAlgn="ctr"/>
                      <a:r>
                        <a:rPr lang="it-IT" sz="1000" b="0" i="0" u="none" strike="noStrike">
                          <a:solidFill>
                            <a:srgbClr val="000000"/>
                          </a:solidFill>
                          <a:effectLst/>
                          <a:latin typeface="Arial"/>
                        </a:rPr>
                        <a:t>1 Fiat A. 80 RC. 41 BR</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4">
                  <a:txBody>
                    <a:bodyPr/>
                    <a:lstStyle/>
                    <a:p>
                      <a:pPr algn="l" fontAlgn="ctr"/>
                      <a:r>
                        <a:rPr lang="it-IT" sz="1000" b="0" i="0" u="none" strike="noStrike">
                          <a:solidFill>
                            <a:srgbClr val="000000"/>
                          </a:solidFill>
                          <a:effectLst/>
                          <a:latin typeface="Arial"/>
                        </a:rPr>
                        <a:t>1000 CV (736 KW)</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335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465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410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850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8.300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Italia, Iraq, Chile, Portugal, China</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000" b="0" i="0" u="none" strike="noStrike">
                          <a:solidFill>
                            <a:srgbClr val="000000"/>
                          </a:solidFill>
                          <a:effectLst/>
                          <a:latin typeface="Arial"/>
                        </a:rPr>
                        <a:t> </a:t>
                      </a:r>
                    </a:p>
                  </a:txBody>
                  <a:tcPr marL="8875" marR="8875" marT="887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000" b="0" i="0" u="none" strike="noStrike">
                          <a:solidFill>
                            <a:srgbClr val="000000"/>
                          </a:solidFill>
                          <a:effectLst/>
                          <a:latin typeface="Arial"/>
                        </a:rPr>
                        <a:t> </a:t>
                      </a:r>
                    </a:p>
                  </a:txBody>
                  <a:tcPr marL="8875" marR="8875" marT="887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000" b="0" i="0" u="none" strike="noStrike">
                          <a:solidFill>
                            <a:srgbClr val="000000"/>
                          </a:solidFill>
                          <a:effectLst/>
                          <a:latin typeface="Arial"/>
                        </a:rPr>
                        <a:t> </a:t>
                      </a:r>
                    </a:p>
                  </a:txBody>
                  <a:tcPr marL="8875" marR="8875" marT="887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000" b="0" i="0" u="none" strike="noStrike">
                          <a:solidFill>
                            <a:srgbClr val="000000"/>
                          </a:solidFill>
                          <a:effectLst/>
                          <a:latin typeface="Arial"/>
                        </a:rPr>
                        <a:t> </a:t>
                      </a:r>
                    </a:p>
                  </a:txBody>
                  <a:tcPr marL="8875" marR="8875" marT="887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000" b="0" i="0" u="none" strike="noStrike">
                          <a:solidFill>
                            <a:srgbClr val="000000"/>
                          </a:solidFill>
                          <a:effectLst/>
                          <a:latin typeface="Arial"/>
                        </a:rPr>
                        <a:t> </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1000 kg</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5" gridSpan="5">
                  <a:txBody>
                    <a:bodyPr/>
                    <a:lstStyle/>
                    <a:p>
                      <a:pPr algn="l" fontAlgn="t"/>
                      <a:r>
                        <a:rPr lang="en-US" sz="1000" b="0" i="0" u="none" strike="noStrike">
                          <a:solidFill>
                            <a:srgbClr val="000000"/>
                          </a:solidFill>
                          <a:effectLst/>
                          <a:latin typeface="Arial"/>
                        </a:rPr>
                        <a:t>4 x 100 kg o 4 x 50 kg                                                        + 1 bomb release gear with  168 X 4 kg bomblets(total weight: 672 kg) or x 2 kg (total weight: 336 kg)</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hMerge="1">
                  <a:txBody>
                    <a:bodyPr/>
                    <a:lstStyle/>
                    <a:p>
                      <a:endParaRPr lang="it-IT"/>
                    </a:p>
                  </a:txBody>
                  <a:tcPr/>
                </a:tc>
                <a:tc rowSpan="5" hMerge="1">
                  <a:txBody>
                    <a:bodyPr/>
                    <a:lstStyle/>
                    <a:p>
                      <a:endParaRPr lang="it-IT"/>
                    </a:p>
                  </a:txBody>
                  <a:tcPr/>
                </a:tc>
                <a:tc rowSpan="5" hMerge="1">
                  <a:txBody>
                    <a:bodyPr/>
                    <a:lstStyle/>
                    <a:p>
                      <a:endParaRPr lang="it-IT"/>
                    </a:p>
                  </a:txBody>
                  <a:tcPr/>
                </a:tc>
                <a:tc rowSpan="5"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77491">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dirty="0">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bl>
          </a:graphicData>
        </a:graphic>
      </p:graphicFrame>
    </p:spTree>
    <p:extLst>
      <p:ext uri="{BB962C8B-B14F-4D97-AF65-F5344CB8AC3E}">
        <p14:creationId xmlns:p14="http://schemas.microsoft.com/office/powerpoint/2010/main" val="12653602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fontScale="90000"/>
          </a:bodyPr>
          <a:lstStyle/>
          <a:p>
            <a:r>
              <a:rPr lang="it-IT" sz="3600" dirty="0" smtClean="0"/>
              <a:t>Savoia Marchetti SM. 85</a:t>
            </a: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66</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575049" y="386366"/>
          <a:ext cx="5111752" cy="5626481"/>
        </p:xfrm>
        <a:graphic>
          <a:graphicData uri="http://schemas.openxmlformats.org/drawingml/2006/table">
            <a:tbl>
              <a:tblPr/>
              <a:tblGrid>
                <a:gridCol w="638969"/>
                <a:gridCol w="638969"/>
                <a:gridCol w="638969"/>
                <a:gridCol w="638969"/>
                <a:gridCol w="638969"/>
                <a:gridCol w="638969"/>
                <a:gridCol w="638969"/>
                <a:gridCol w="638969"/>
              </a:tblGrid>
              <a:tr h="177491">
                <a:tc gridSpan="3">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1" i="0" u="none" strike="noStrike">
                          <a:solidFill>
                            <a:srgbClr val="000000"/>
                          </a:solidFill>
                          <a:effectLst/>
                          <a:latin typeface="Arial"/>
                        </a:rPr>
                        <a:t>Savoia Marchetti SM. 85</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Twin-Engine Dive Bomber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b"/>
                      <a:r>
                        <a:rPr lang="it-IT" sz="1000" b="0" i="0" u="none" strike="noStrike">
                          <a:solidFill>
                            <a:srgbClr val="000000"/>
                          </a:solidFill>
                          <a:effectLst/>
                          <a:latin typeface="Arial"/>
                        </a:rPr>
                        <a:t>1</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Dec. 1936</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1940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10,40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14,00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25,80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3,33</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2.950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4.190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it-IT" sz="1000" b="0" i="0" u="none" strike="noStrike">
                          <a:solidFill>
                            <a:srgbClr val="000000"/>
                          </a:solidFill>
                          <a:effectLst/>
                          <a:latin typeface="Arial"/>
                        </a:rPr>
                        <a:t>13 min 40 sec to 4000 m</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606">
                <a:tc gridSpan="3">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2 Piaggio P. VII RC. 35</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500 CV (368 KW) each</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280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230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368</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287</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827</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6.500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000" b="0" i="0" u="none" strike="noStrike">
                          <a:solidFill>
                            <a:srgbClr val="000000"/>
                          </a:solidFill>
                          <a:effectLst/>
                          <a:latin typeface="Arial"/>
                        </a:rPr>
                        <a:t> </a:t>
                      </a:r>
                    </a:p>
                  </a:txBody>
                  <a:tcPr marL="8875" marR="8875" marT="887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000" b="0" i="0" u="none" strike="noStrike">
                          <a:solidFill>
                            <a:srgbClr val="000000"/>
                          </a:solidFill>
                          <a:effectLst/>
                          <a:latin typeface="Arial"/>
                        </a:rPr>
                        <a:t> </a:t>
                      </a:r>
                    </a:p>
                  </a:txBody>
                  <a:tcPr marL="8875" marR="8875" marT="887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000" b="0" i="0" u="none" strike="noStrike">
                          <a:solidFill>
                            <a:srgbClr val="000000"/>
                          </a:solidFill>
                          <a:effectLst/>
                          <a:latin typeface="Arial"/>
                        </a:rPr>
                        <a:t> </a:t>
                      </a:r>
                    </a:p>
                  </a:txBody>
                  <a:tcPr marL="8875" marR="8875" marT="887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000" b="0" i="0" u="none" strike="noStrike">
                          <a:solidFill>
                            <a:srgbClr val="000000"/>
                          </a:solidFill>
                          <a:effectLst/>
                          <a:latin typeface="Arial"/>
                        </a:rPr>
                        <a:t> </a:t>
                      </a:r>
                    </a:p>
                  </a:txBody>
                  <a:tcPr marL="8875" marR="8875" marT="887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it-IT" sz="1000" b="0" i="0" u="none" strike="noStrike">
                          <a:solidFill>
                            <a:srgbClr val="000000"/>
                          </a:solidFill>
                          <a:effectLst/>
                          <a:latin typeface="Arial"/>
                        </a:rPr>
                        <a:t> </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800 kg</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5" gridSpan="5">
                  <a:txBody>
                    <a:bodyPr/>
                    <a:lstStyle/>
                    <a:p>
                      <a:pPr algn="l" fontAlgn="t"/>
                      <a:r>
                        <a:rPr lang="pt-BR" sz="1000" b="0" i="0" u="none" strike="noStrike">
                          <a:solidFill>
                            <a:srgbClr val="000000"/>
                          </a:solidFill>
                          <a:effectLst/>
                          <a:latin typeface="Arial"/>
                        </a:rPr>
                        <a:t>1 x 800 kg o 1 x 500 kg o 1 x 250 kg</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hMerge="1">
                  <a:txBody>
                    <a:bodyPr/>
                    <a:lstStyle/>
                    <a:p>
                      <a:endParaRPr lang="it-IT"/>
                    </a:p>
                  </a:txBody>
                  <a:tcPr/>
                </a:tc>
                <a:tc rowSpan="5" hMerge="1">
                  <a:txBody>
                    <a:bodyPr/>
                    <a:lstStyle/>
                    <a:p>
                      <a:endParaRPr lang="it-IT"/>
                    </a:p>
                  </a:txBody>
                  <a:tcPr/>
                </a:tc>
                <a:tc rowSpan="5" hMerge="1">
                  <a:txBody>
                    <a:bodyPr/>
                    <a:lstStyle/>
                    <a:p>
                      <a:endParaRPr lang="it-IT"/>
                    </a:p>
                  </a:txBody>
                  <a:tcPr/>
                </a:tc>
                <a:tc rowSpan="5"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77491">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dirty="0">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bl>
          </a:graphicData>
        </a:graphic>
      </p:graphicFrame>
    </p:spTree>
    <p:extLst>
      <p:ext uri="{BB962C8B-B14F-4D97-AF65-F5344CB8AC3E}">
        <p14:creationId xmlns:p14="http://schemas.microsoft.com/office/powerpoint/2010/main" val="31107231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fontScale="90000"/>
          </a:bodyPr>
          <a:lstStyle/>
          <a:p>
            <a:r>
              <a:rPr lang="it-IT" sz="3600" dirty="0" smtClean="0"/>
              <a:t>Savoia Marchetti SM. 86</a:t>
            </a: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67</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575049" y="479549"/>
          <a:ext cx="5111752" cy="5440115"/>
        </p:xfrm>
        <a:graphic>
          <a:graphicData uri="http://schemas.openxmlformats.org/drawingml/2006/table">
            <a:tbl>
              <a:tblPr/>
              <a:tblGrid>
                <a:gridCol w="638969"/>
                <a:gridCol w="638969"/>
                <a:gridCol w="638969"/>
                <a:gridCol w="638969"/>
                <a:gridCol w="638969"/>
                <a:gridCol w="638969"/>
                <a:gridCol w="638969"/>
                <a:gridCol w="638969"/>
              </a:tblGrid>
              <a:tr h="177491">
                <a:tc gridSpan="3">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1" i="0" u="none" strike="noStrike">
                          <a:solidFill>
                            <a:srgbClr val="000000"/>
                          </a:solidFill>
                          <a:effectLst/>
                          <a:latin typeface="Arial"/>
                        </a:rPr>
                        <a:t>Savoia Marchetti SM. 86</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Twin-Engine Dive Bomber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August 1940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b"/>
                      <a:r>
                        <a:rPr lang="it-IT" sz="1000" b="0" i="0" u="none" strike="noStrike">
                          <a:solidFill>
                            <a:srgbClr val="000000"/>
                          </a:solidFill>
                          <a:effectLst/>
                          <a:latin typeface="Arial"/>
                        </a:rPr>
                        <a:t>Sept. 1940</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10,90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14,90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28,00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3,30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3.820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5.077</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3857">
                <a:tc gridSpan="3">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2 Walter Sagitta IC-SR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600 CV (441 KW) each</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412</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368</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980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7.000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800 kg</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5" gridSpan="5">
                  <a:txBody>
                    <a:bodyPr/>
                    <a:lstStyle/>
                    <a:p>
                      <a:pPr algn="l" fontAlgn="t"/>
                      <a:r>
                        <a:rPr lang="pt-BR" sz="1000" b="0" i="0" u="none" strike="noStrike">
                          <a:solidFill>
                            <a:srgbClr val="000000"/>
                          </a:solidFill>
                          <a:effectLst/>
                          <a:latin typeface="Arial"/>
                        </a:rPr>
                        <a:t>1 x 800 kg o 1 x 500 kg o 1 x 250 kg</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hMerge="1">
                  <a:txBody>
                    <a:bodyPr/>
                    <a:lstStyle/>
                    <a:p>
                      <a:endParaRPr lang="it-IT"/>
                    </a:p>
                  </a:txBody>
                  <a:tcPr/>
                </a:tc>
                <a:tc rowSpan="5" hMerge="1">
                  <a:txBody>
                    <a:bodyPr/>
                    <a:lstStyle/>
                    <a:p>
                      <a:endParaRPr lang="it-IT"/>
                    </a:p>
                  </a:txBody>
                  <a:tcPr/>
                </a:tc>
                <a:tc rowSpan="5" hMerge="1">
                  <a:txBody>
                    <a:bodyPr/>
                    <a:lstStyle/>
                    <a:p>
                      <a:endParaRPr lang="it-IT"/>
                    </a:p>
                  </a:txBody>
                  <a:tcPr/>
                </a:tc>
                <a:tc rowSpan="5"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77491">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dirty="0">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bl>
          </a:graphicData>
        </a:graphic>
      </p:graphicFrame>
    </p:spTree>
    <p:extLst>
      <p:ext uri="{BB962C8B-B14F-4D97-AF65-F5344CB8AC3E}">
        <p14:creationId xmlns:p14="http://schemas.microsoft.com/office/powerpoint/2010/main" val="28886154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a:bodyPr>
          <a:lstStyle/>
          <a:p>
            <a:r>
              <a:rPr lang="it-IT" sz="3600" dirty="0" smtClean="0"/>
              <a:t>Caproni Ca. 314C</a:t>
            </a: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68</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575049" y="461800"/>
          <a:ext cx="5111752" cy="5475612"/>
        </p:xfrm>
        <a:graphic>
          <a:graphicData uri="http://schemas.openxmlformats.org/drawingml/2006/table">
            <a:tbl>
              <a:tblPr/>
              <a:tblGrid>
                <a:gridCol w="638969"/>
                <a:gridCol w="638969"/>
                <a:gridCol w="638969"/>
                <a:gridCol w="638969"/>
                <a:gridCol w="638969"/>
                <a:gridCol w="638969"/>
                <a:gridCol w="638969"/>
                <a:gridCol w="638969"/>
              </a:tblGrid>
              <a:tr h="177491">
                <a:tc gridSpan="3">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1" i="0" u="none" strike="noStrike">
                          <a:solidFill>
                            <a:srgbClr val="000000"/>
                          </a:solidFill>
                          <a:effectLst/>
                          <a:latin typeface="Arial"/>
                        </a:rPr>
                        <a:t>Caproni Ca. 314 C</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Twin-Engine Light Bomber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b"/>
                      <a:r>
                        <a:rPr lang="it-IT" sz="1000" b="0" i="0" u="none" strike="noStrike">
                          <a:solidFill>
                            <a:srgbClr val="000000"/>
                          </a:solidFill>
                          <a:effectLst/>
                          <a:latin typeface="Arial"/>
                        </a:rPr>
                        <a:t>3</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1940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1942</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13,40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491">
                <a:tc gridSpan="3">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16,20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491">
                <a:tc gridSpan="3">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38,40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3,03</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4.737</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6.698</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it-IT" sz="1000" b="0" i="0" u="none" strike="noStrike">
                          <a:solidFill>
                            <a:srgbClr val="000000"/>
                          </a:solidFill>
                          <a:effectLst/>
                          <a:latin typeface="Arial"/>
                        </a:rPr>
                        <a:t>11 min 03 sec to 4000 m</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606">
                <a:tc gridSpan="3">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2 Isotta Fraschini Delta RC. 35</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700 CV (515 KW) each</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329</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510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408</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1.070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8.250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1000 kg</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5" gridSpan="5">
                  <a:txBody>
                    <a:bodyPr/>
                    <a:lstStyle/>
                    <a:p>
                      <a:pPr algn="l" fontAlgn="t"/>
                      <a:r>
                        <a:rPr lang="it-IT" sz="1000" b="0" i="0" u="none" strike="noStrike">
                          <a:solidFill>
                            <a:srgbClr val="000000"/>
                          </a:solidFill>
                          <a:effectLst/>
                          <a:latin typeface="Arial"/>
                        </a:rPr>
                        <a:t>Under Wings: 1 x 500 kg o 2 x 250 kg o 2 x 160 kg                                        Bomb Bay:  2 x 160 kg o 4 x 100 kg o 4 x 50 kg o 16 x 12 kg o 8 x 15 kg o 1 bomb release gear with 126 x 2kg bomblets(Total: 252 kg)</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hMerge="1">
                  <a:txBody>
                    <a:bodyPr/>
                    <a:lstStyle/>
                    <a:p>
                      <a:endParaRPr lang="it-IT"/>
                    </a:p>
                  </a:txBody>
                  <a:tcPr/>
                </a:tc>
                <a:tc rowSpan="5" hMerge="1">
                  <a:txBody>
                    <a:bodyPr/>
                    <a:lstStyle/>
                    <a:p>
                      <a:endParaRPr lang="it-IT"/>
                    </a:p>
                  </a:txBody>
                  <a:tcPr/>
                </a:tc>
                <a:tc rowSpan="5" hMerge="1">
                  <a:txBody>
                    <a:bodyPr/>
                    <a:lstStyle/>
                    <a:p>
                      <a:endParaRPr lang="it-IT"/>
                    </a:p>
                  </a:txBody>
                  <a:tcPr/>
                </a:tc>
                <a:tc rowSpan="5"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77491">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dirty="0">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bl>
          </a:graphicData>
        </a:graphic>
      </p:graphicFrame>
    </p:spTree>
    <p:extLst>
      <p:ext uri="{BB962C8B-B14F-4D97-AF65-F5344CB8AC3E}">
        <p14:creationId xmlns:p14="http://schemas.microsoft.com/office/powerpoint/2010/main" val="42518853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a:bodyPr>
          <a:lstStyle/>
          <a:p>
            <a:r>
              <a:rPr lang="it-IT" sz="3600" dirty="0" smtClean="0"/>
              <a:t>Breda Ba. 201</a:t>
            </a: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69</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575049" y="470674"/>
          <a:ext cx="5111752" cy="5457864"/>
        </p:xfrm>
        <a:graphic>
          <a:graphicData uri="http://schemas.openxmlformats.org/drawingml/2006/table">
            <a:tbl>
              <a:tblPr/>
              <a:tblGrid>
                <a:gridCol w="638969"/>
                <a:gridCol w="638969"/>
                <a:gridCol w="638969"/>
                <a:gridCol w="638969"/>
                <a:gridCol w="638969"/>
                <a:gridCol w="638969"/>
                <a:gridCol w="638969"/>
                <a:gridCol w="638969"/>
              </a:tblGrid>
              <a:tr h="177491">
                <a:tc gridSpan="3">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1" i="0" u="none" strike="noStrike">
                          <a:solidFill>
                            <a:srgbClr val="000000"/>
                          </a:solidFill>
                          <a:effectLst/>
                          <a:latin typeface="Arial"/>
                        </a:rPr>
                        <a:t>Breda Ba. 201</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Single-Engine Dive Bomber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b"/>
                      <a:r>
                        <a:rPr lang="it-IT" sz="1000" b="0" i="0" u="none" strike="noStrike">
                          <a:solidFill>
                            <a:srgbClr val="000000"/>
                          </a:solidFill>
                          <a:effectLst/>
                          <a:latin typeface="Arial"/>
                        </a:rPr>
                        <a:t>1</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July 1941</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1942</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11,09</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13,00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24,84</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3,10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2.380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3.650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it-IT" sz="1000" b="0" i="0" u="none" strike="noStrike">
                          <a:solidFill>
                            <a:srgbClr val="000000"/>
                          </a:solidFill>
                          <a:effectLst/>
                          <a:latin typeface="Arial"/>
                        </a:rPr>
                        <a:t>7 min 50 sec to 4000 m</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606">
                <a:tc gridSpan="3">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Daimler-Benz DB601</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1175 CV (864 KW)</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460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1.200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8.000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500 kg</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5" gridSpan="5">
                  <a:txBody>
                    <a:bodyPr/>
                    <a:lstStyle/>
                    <a:p>
                      <a:pPr algn="l" fontAlgn="t"/>
                      <a:r>
                        <a:rPr lang="it-IT" sz="1000" b="0" i="0" u="none" strike="noStrike">
                          <a:solidFill>
                            <a:srgbClr val="000000"/>
                          </a:solidFill>
                          <a:effectLst/>
                          <a:latin typeface="Arial"/>
                        </a:rPr>
                        <a:t>1 x 500 kg</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hMerge="1">
                  <a:txBody>
                    <a:bodyPr/>
                    <a:lstStyle/>
                    <a:p>
                      <a:endParaRPr lang="it-IT"/>
                    </a:p>
                  </a:txBody>
                  <a:tcPr/>
                </a:tc>
                <a:tc rowSpan="5" hMerge="1">
                  <a:txBody>
                    <a:bodyPr/>
                    <a:lstStyle/>
                    <a:p>
                      <a:endParaRPr lang="it-IT"/>
                    </a:p>
                  </a:txBody>
                  <a:tcPr/>
                </a:tc>
                <a:tc rowSpan="5" hMerge="1">
                  <a:txBody>
                    <a:bodyPr/>
                    <a:lstStyle/>
                    <a:p>
                      <a:endParaRPr lang="it-IT"/>
                    </a:p>
                  </a:txBody>
                  <a:tcPr/>
                </a:tc>
                <a:tc rowSpan="5"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77491">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dirty="0">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bl>
          </a:graphicData>
        </a:graphic>
      </p:graphicFrame>
    </p:spTree>
    <p:extLst>
      <p:ext uri="{BB962C8B-B14F-4D97-AF65-F5344CB8AC3E}">
        <p14:creationId xmlns:p14="http://schemas.microsoft.com/office/powerpoint/2010/main" val="764142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64904"/>
            <a:ext cx="8229600" cy="1143000"/>
          </a:xfrm>
        </p:spPr>
        <p:txBody>
          <a:bodyPr>
            <a:normAutofit/>
          </a:bodyPr>
          <a:lstStyle/>
          <a:p>
            <a:r>
              <a:rPr lang="it-IT" sz="6000" b="1" dirty="0" smtClean="0"/>
              <a:t>Sea Bombers</a:t>
            </a:r>
            <a:endParaRPr lang="it-IT" sz="6000" b="1" dirty="0"/>
          </a:p>
        </p:txBody>
      </p:sp>
      <p:sp>
        <p:nvSpPr>
          <p:cNvPr id="4" name="Slide Number Placeholder 3"/>
          <p:cNvSpPr>
            <a:spLocks noGrp="1"/>
          </p:cNvSpPr>
          <p:nvPr>
            <p:ph type="sldNum" sz="quarter" idx="12"/>
          </p:nvPr>
        </p:nvSpPr>
        <p:spPr/>
        <p:txBody>
          <a:bodyPr/>
          <a:lstStyle/>
          <a:p>
            <a:fld id="{2C109EB0-96B2-484B-B59D-62C5023E1BB5}" type="slidenum">
              <a:rPr lang="it-IT" smtClean="0"/>
              <a:t>7</a:t>
            </a:fld>
            <a:endParaRPr lang="it-IT"/>
          </a:p>
        </p:txBody>
      </p:sp>
    </p:spTree>
    <p:extLst>
      <p:ext uri="{BB962C8B-B14F-4D97-AF65-F5344CB8AC3E}">
        <p14:creationId xmlns:p14="http://schemas.microsoft.com/office/powerpoint/2010/main" val="192713036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a:bodyPr>
          <a:lstStyle/>
          <a:p>
            <a:r>
              <a:rPr lang="it-IT" sz="3600" dirty="0" smtClean="0"/>
              <a:t>IMAM Ro. 57 Bis</a:t>
            </a: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70</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575049" y="577169"/>
          <a:ext cx="5111752" cy="5244875"/>
        </p:xfrm>
        <a:graphic>
          <a:graphicData uri="http://schemas.openxmlformats.org/drawingml/2006/table">
            <a:tbl>
              <a:tblPr/>
              <a:tblGrid>
                <a:gridCol w="638969"/>
                <a:gridCol w="638969"/>
                <a:gridCol w="638969"/>
                <a:gridCol w="638969"/>
                <a:gridCol w="638969"/>
                <a:gridCol w="638969"/>
                <a:gridCol w="638969"/>
                <a:gridCol w="638969"/>
              </a:tblGrid>
              <a:tr h="177491">
                <a:tc gridSpan="3">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1" i="0" u="none" strike="noStrike">
                          <a:solidFill>
                            <a:srgbClr val="000000"/>
                          </a:solidFill>
                          <a:effectLst/>
                          <a:latin typeface="Arial"/>
                        </a:rPr>
                        <a:t>IMAM Ro. 57 Bis</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Twin-Engine Assault Aircraft</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b"/>
                      <a:r>
                        <a:rPr lang="it-IT" sz="1000" b="0" i="0" u="none" strike="noStrike">
                          <a:solidFill>
                            <a:srgbClr val="000000"/>
                          </a:solidFill>
                          <a:effectLst/>
                          <a:latin typeface="Arial"/>
                        </a:rPr>
                        <a:t>1</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1939</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1943</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9,21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12,10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23,00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3,30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3.506</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4.585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it-IT" sz="1000" b="0" i="0" u="none" strike="noStrike">
                          <a:solidFill>
                            <a:srgbClr val="000000"/>
                          </a:solidFill>
                          <a:effectLst/>
                          <a:latin typeface="Arial"/>
                        </a:rPr>
                        <a:t>9 min 45 sec to 5000 m</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2 Fiat A. 74 RC. 38</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840 CV (618 KW) each</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218</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215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467</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930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8.850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1320 kg</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5" gridSpan="5">
                  <a:txBody>
                    <a:bodyPr/>
                    <a:lstStyle/>
                    <a:p>
                      <a:pPr algn="l" fontAlgn="t"/>
                      <a:r>
                        <a:rPr lang="it-IT" sz="1000" b="1" i="0" u="sng" strike="noStrike">
                          <a:solidFill>
                            <a:srgbClr val="000000"/>
                          </a:solidFill>
                          <a:effectLst/>
                          <a:latin typeface="Arial"/>
                        </a:rPr>
                        <a:t>Under Fuselage:</a:t>
                      </a:r>
                      <a:r>
                        <a:rPr lang="it-IT" sz="1000" b="0" i="0" u="none" strike="noStrike">
                          <a:solidFill>
                            <a:srgbClr val="000000"/>
                          </a:solidFill>
                          <a:effectLst/>
                          <a:latin typeface="Arial"/>
                        </a:rPr>
                        <a:t>1 x 1000 kg o 1x 500 kg o 1x250 kg                 </a:t>
                      </a:r>
                      <a:r>
                        <a:rPr lang="it-IT" sz="1000" b="1" i="0" u="sng" strike="noStrike">
                          <a:solidFill>
                            <a:srgbClr val="000000"/>
                          </a:solidFill>
                          <a:effectLst/>
                          <a:latin typeface="Arial"/>
                        </a:rPr>
                        <a:t>Under Wings: </a:t>
                      </a:r>
                      <a:r>
                        <a:rPr lang="it-IT" sz="1000" b="0" i="0" u="none" strike="noStrike">
                          <a:solidFill>
                            <a:srgbClr val="000000"/>
                          </a:solidFill>
                          <a:effectLst/>
                          <a:latin typeface="Arial"/>
                        </a:rPr>
                        <a:t> 2 x 160 o 1 x 100 kg o 2 x 50 kg</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hMerge="1">
                  <a:txBody>
                    <a:bodyPr/>
                    <a:lstStyle/>
                    <a:p>
                      <a:endParaRPr lang="it-IT"/>
                    </a:p>
                  </a:txBody>
                  <a:tcPr/>
                </a:tc>
                <a:tc rowSpan="5" hMerge="1">
                  <a:txBody>
                    <a:bodyPr/>
                    <a:lstStyle/>
                    <a:p>
                      <a:endParaRPr lang="it-IT"/>
                    </a:p>
                  </a:txBody>
                  <a:tcPr/>
                </a:tc>
                <a:tc rowSpan="5" hMerge="1">
                  <a:txBody>
                    <a:bodyPr/>
                    <a:lstStyle/>
                    <a:p>
                      <a:endParaRPr lang="it-IT"/>
                    </a:p>
                  </a:txBody>
                  <a:tcPr/>
                </a:tc>
                <a:tc rowSpan="5"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77491">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dirty="0">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bl>
          </a:graphicData>
        </a:graphic>
      </p:graphicFrame>
    </p:spTree>
    <p:extLst>
      <p:ext uri="{BB962C8B-B14F-4D97-AF65-F5344CB8AC3E}">
        <p14:creationId xmlns:p14="http://schemas.microsoft.com/office/powerpoint/2010/main" val="251374845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a:bodyPr>
          <a:lstStyle/>
          <a:p>
            <a:r>
              <a:rPr lang="it-IT" sz="3600" dirty="0" smtClean="0"/>
              <a:t>FIAT CANSA FC. 20 Bis</a:t>
            </a: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71</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575049" y="408552"/>
          <a:ext cx="5111752" cy="5582109"/>
        </p:xfrm>
        <a:graphic>
          <a:graphicData uri="http://schemas.openxmlformats.org/drawingml/2006/table">
            <a:tbl>
              <a:tblPr/>
              <a:tblGrid>
                <a:gridCol w="638969"/>
                <a:gridCol w="638969"/>
                <a:gridCol w="638969"/>
                <a:gridCol w="638969"/>
                <a:gridCol w="638969"/>
                <a:gridCol w="638969"/>
                <a:gridCol w="638969"/>
                <a:gridCol w="638969"/>
              </a:tblGrid>
              <a:tr h="177491">
                <a:tc gridSpan="3">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1" i="0" u="none" strike="noStrike">
                          <a:solidFill>
                            <a:srgbClr val="000000"/>
                          </a:solidFill>
                          <a:effectLst/>
                          <a:latin typeface="Arial"/>
                        </a:rPr>
                        <a:t>Fiat CANSA FC. 20 Bis</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Twin-Engine Assault Aircraft</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2</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April 1941</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1943</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12,15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16,00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39,20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4,22</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4.846</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7.100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it-IT" sz="1000" b="0" i="0" u="none" strike="noStrike">
                          <a:solidFill>
                            <a:srgbClr val="000000"/>
                          </a:solidFill>
                          <a:effectLst/>
                          <a:latin typeface="Arial"/>
                        </a:rPr>
                        <a:t>20 min 22 sec to 5000 m</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2 Fiat A. 74 RC. 38</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840 CV (618 KW) each</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420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365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1.150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7.350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572 kg</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7" gridSpan="5">
                  <a:txBody>
                    <a:bodyPr/>
                    <a:lstStyle/>
                    <a:p>
                      <a:pPr algn="l" fontAlgn="t"/>
                      <a:r>
                        <a:rPr lang="en-US" sz="1000" b="1" i="0" u="sng" strike="noStrike">
                          <a:solidFill>
                            <a:srgbClr val="000000"/>
                          </a:solidFill>
                          <a:effectLst/>
                          <a:latin typeface="Arial"/>
                        </a:rPr>
                        <a:t>Bomb Bay:</a:t>
                      </a:r>
                      <a:r>
                        <a:rPr lang="en-US" sz="1000" b="0" i="0" u="none" strike="noStrike">
                          <a:solidFill>
                            <a:srgbClr val="000000"/>
                          </a:solidFill>
                          <a:effectLst/>
                          <a:latin typeface="Arial"/>
                        </a:rPr>
                        <a:t> 1 bomb release gear with 126 x 2 kg bomblets or 2 bomb release gears with 4 x 15 kg bomblets or 7 x 12 kg bomblets                                                                                                                 </a:t>
                      </a:r>
                      <a:r>
                        <a:rPr lang="en-US" sz="1000" b="1" i="0" u="sng" strike="noStrike">
                          <a:solidFill>
                            <a:srgbClr val="000000"/>
                          </a:solidFill>
                          <a:effectLst/>
                          <a:latin typeface="Arial"/>
                        </a:rPr>
                        <a:t>Under Wings:</a:t>
                      </a:r>
                      <a:r>
                        <a:rPr lang="en-US" sz="1000" b="0" i="0" u="none" strike="noStrike">
                          <a:solidFill>
                            <a:srgbClr val="000000"/>
                          </a:solidFill>
                          <a:effectLst/>
                          <a:latin typeface="Arial"/>
                        </a:rPr>
                        <a:t> 2 x 160 kg o 2 x 100 kg o 2 x 50 kg</a:t>
                      </a:r>
                      <a:endParaRPr lang="en-US" sz="1000" b="1" i="0" u="sng" strike="noStrike">
                        <a:solidFill>
                          <a:srgbClr val="000000"/>
                        </a:solidFill>
                        <a:effectLst/>
                        <a:latin typeface="Arial"/>
                      </a:endParaRP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hMerge="1">
                  <a:txBody>
                    <a:bodyPr/>
                    <a:lstStyle/>
                    <a:p>
                      <a:endParaRPr lang="it-IT"/>
                    </a:p>
                  </a:txBody>
                  <a:tcPr/>
                </a:tc>
                <a:tc rowSpan="7" hMerge="1">
                  <a:txBody>
                    <a:bodyPr/>
                    <a:lstStyle/>
                    <a:p>
                      <a:endParaRPr lang="it-IT"/>
                    </a:p>
                  </a:txBody>
                  <a:tcPr/>
                </a:tc>
                <a:tc rowSpan="7" hMerge="1">
                  <a:txBody>
                    <a:bodyPr/>
                    <a:lstStyle/>
                    <a:p>
                      <a:endParaRPr lang="it-IT"/>
                    </a:p>
                  </a:txBody>
                  <a:tcPr/>
                </a:tc>
                <a:tc rowSpan="7"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77491">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dirty="0">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bl>
          </a:graphicData>
        </a:graphic>
      </p:graphicFrame>
    </p:spTree>
    <p:extLst>
      <p:ext uri="{BB962C8B-B14F-4D97-AF65-F5344CB8AC3E}">
        <p14:creationId xmlns:p14="http://schemas.microsoft.com/office/powerpoint/2010/main" val="5832532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a:bodyPr>
          <a:lstStyle/>
          <a:p>
            <a:r>
              <a:rPr lang="it-IT" sz="3600" dirty="0" smtClean="0"/>
              <a:t>FIAT CANSA FC. 20 Ter</a:t>
            </a: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72</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575049" y="408552"/>
          <a:ext cx="5111752" cy="5582109"/>
        </p:xfrm>
        <a:graphic>
          <a:graphicData uri="http://schemas.openxmlformats.org/drawingml/2006/table">
            <a:tbl>
              <a:tblPr/>
              <a:tblGrid>
                <a:gridCol w="638969"/>
                <a:gridCol w="638969"/>
                <a:gridCol w="638969"/>
                <a:gridCol w="638969"/>
                <a:gridCol w="638969"/>
                <a:gridCol w="638969"/>
                <a:gridCol w="638969"/>
                <a:gridCol w="638969"/>
              </a:tblGrid>
              <a:tr h="177491">
                <a:tc gridSpan="3">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pt-BR" sz="1000" b="1" i="0" u="none" strike="noStrike">
                          <a:solidFill>
                            <a:srgbClr val="000000"/>
                          </a:solidFill>
                          <a:effectLst/>
                          <a:latin typeface="Arial"/>
                        </a:rPr>
                        <a:t>Fiat CANSA Fc. 20 Ter</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Twin-Engine Assault Aircraft</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b"/>
                      <a:r>
                        <a:rPr lang="it-IT" sz="1000" b="0" i="0" u="none" strike="noStrike">
                          <a:solidFill>
                            <a:srgbClr val="000000"/>
                          </a:solidFill>
                          <a:effectLst/>
                          <a:latin typeface="Arial"/>
                        </a:rPr>
                        <a:t>2 - 3</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April 1942</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1943</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12,60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16</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40,00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4,30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5.220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2 Fiat A. 80 RC. 41</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1000 CV (735 KW) each</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500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1.300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7.900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572 kg</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7" gridSpan="5">
                  <a:txBody>
                    <a:bodyPr/>
                    <a:lstStyle/>
                    <a:p>
                      <a:pPr algn="l" fontAlgn="t"/>
                      <a:r>
                        <a:rPr lang="en-US" sz="1000" b="1" i="0" u="sng" strike="noStrike">
                          <a:solidFill>
                            <a:srgbClr val="000000"/>
                          </a:solidFill>
                          <a:effectLst/>
                          <a:latin typeface="Arial"/>
                        </a:rPr>
                        <a:t>Bomb Bay:</a:t>
                      </a:r>
                      <a:r>
                        <a:rPr lang="en-US" sz="1000" b="0" i="0" u="none" strike="noStrike">
                          <a:solidFill>
                            <a:srgbClr val="000000"/>
                          </a:solidFill>
                          <a:effectLst/>
                          <a:latin typeface="Arial"/>
                        </a:rPr>
                        <a:t> bomb release gear with 126 bombe x 2 kg bomblets or 2 bomb release gears with 4 x 15 kg bomblets or 7 x 12 kg bomblets                                                                                                                      </a:t>
                      </a:r>
                      <a:r>
                        <a:rPr lang="en-US" sz="1000" b="1" i="0" u="sng" strike="noStrike">
                          <a:solidFill>
                            <a:srgbClr val="000000"/>
                          </a:solidFill>
                          <a:effectLst/>
                          <a:latin typeface="Arial"/>
                        </a:rPr>
                        <a:t>Under Wings:</a:t>
                      </a:r>
                      <a:r>
                        <a:rPr lang="en-US" sz="1000" b="0" i="0" u="none" strike="noStrike">
                          <a:solidFill>
                            <a:srgbClr val="000000"/>
                          </a:solidFill>
                          <a:effectLst/>
                          <a:latin typeface="Arial"/>
                        </a:rPr>
                        <a:t> 2 x 160 kg o 2 x 100 kg o 2 x 50 kg</a:t>
                      </a:r>
                      <a:endParaRPr lang="en-US" sz="1000" b="1" i="0" u="sng" strike="noStrike">
                        <a:solidFill>
                          <a:srgbClr val="000000"/>
                        </a:solidFill>
                        <a:effectLst/>
                        <a:latin typeface="Arial"/>
                      </a:endParaRP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hMerge="1">
                  <a:txBody>
                    <a:bodyPr/>
                    <a:lstStyle/>
                    <a:p>
                      <a:endParaRPr lang="it-IT"/>
                    </a:p>
                  </a:txBody>
                  <a:tcPr/>
                </a:tc>
                <a:tc rowSpan="7" hMerge="1">
                  <a:txBody>
                    <a:bodyPr/>
                    <a:lstStyle/>
                    <a:p>
                      <a:endParaRPr lang="it-IT"/>
                    </a:p>
                  </a:txBody>
                  <a:tcPr/>
                </a:tc>
                <a:tc rowSpan="7" hMerge="1">
                  <a:txBody>
                    <a:bodyPr/>
                    <a:lstStyle/>
                    <a:p>
                      <a:endParaRPr lang="it-IT"/>
                    </a:p>
                  </a:txBody>
                  <a:tcPr/>
                </a:tc>
                <a:tc rowSpan="7"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77491">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dirty="0">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bl>
          </a:graphicData>
        </a:graphic>
      </p:graphicFrame>
    </p:spTree>
    <p:extLst>
      <p:ext uri="{BB962C8B-B14F-4D97-AF65-F5344CB8AC3E}">
        <p14:creationId xmlns:p14="http://schemas.microsoft.com/office/powerpoint/2010/main" val="40238545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fontScale="90000"/>
          </a:bodyPr>
          <a:lstStyle/>
          <a:p>
            <a:r>
              <a:rPr lang="it-IT" sz="3600" dirty="0" smtClean="0"/>
              <a:t>Savoia Marchetti SM. 89</a:t>
            </a: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73</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575049" y="577169"/>
          <a:ext cx="5111752" cy="5244875"/>
        </p:xfrm>
        <a:graphic>
          <a:graphicData uri="http://schemas.openxmlformats.org/drawingml/2006/table">
            <a:tbl>
              <a:tblPr/>
              <a:tblGrid>
                <a:gridCol w="638969"/>
                <a:gridCol w="638969"/>
                <a:gridCol w="638969"/>
                <a:gridCol w="638969"/>
                <a:gridCol w="638969"/>
                <a:gridCol w="638969"/>
                <a:gridCol w="638969"/>
                <a:gridCol w="638969"/>
              </a:tblGrid>
              <a:tr h="177491">
                <a:tc gridSpan="3">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1" i="0" u="none" strike="noStrike">
                          <a:solidFill>
                            <a:srgbClr val="000000"/>
                          </a:solidFill>
                          <a:effectLst/>
                          <a:latin typeface="Arial"/>
                        </a:rPr>
                        <a:t>Savoia Marchetti SM. 89</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Twin-Engine Ground Attack Aircraft</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b"/>
                      <a:r>
                        <a:rPr lang="it-IT" sz="1000" b="0" i="0" u="none" strike="noStrike">
                          <a:solidFill>
                            <a:srgbClr val="000000"/>
                          </a:solidFill>
                          <a:effectLst/>
                          <a:latin typeface="Arial"/>
                        </a:rPr>
                        <a:t>5</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1941</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1943</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16,40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21,04</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60,50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4,44</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8.650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12.400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it-IT" sz="1000" b="0" i="0" u="none" strike="noStrike">
                          <a:solidFill>
                            <a:srgbClr val="000000"/>
                          </a:solidFill>
                          <a:effectLst/>
                          <a:latin typeface="Arial"/>
                        </a:rPr>
                        <a:t>12 min 21 sec a 4000 m</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2 Piaggio P. XII RC. 35</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1350 CV (993 KW) each</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505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740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440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1.500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6.750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5" gridSpan="5">
                  <a:txBody>
                    <a:bodyPr/>
                    <a:lstStyle/>
                    <a:p>
                      <a:pPr algn="l" fontAlgn="t"/>
                      <a:endParaRPr lang="it-IT" sz="1000" b="0" i="0" u="none" strike="noStrike">
                        <a:solidFill>
                          <a:srgbClr val="000000"/>
                        </a:solidFill>
                        <a:effectLst/>
                        <a:latin typeface="Arial"/>
                      </a:endParaRP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hMerge="1">
                  <a:txBody>
                    <a:bodyPr/>
                    <a:lstStyle/>
                    <a:p>
                      <a:endParaRPr lang="it-IT"/>
                    </a:p>
                  </a:txBody>
                  <a:tcPr/>
                </a:tc>
                <a:tc rowSpan="5" hMerge="1">
                  <a:txBody>
                    <a:bodyPr/>
                    <a:lstStyle/>
                    <a:p>
                      <a:endParaRPr lang="it-IT"/>
                    </a:p>
                  </a:txBody>
                  <a:tcPr/>
                </a:tc>
                <a:tc rowSpan="5" hMerge="1">
                  <a:txBody>
                    <a:bodyPr/>
                    <a:lstStyle/>
                    <a:p>
                      <a:endParaRPr lang="it-IT"/>
                    </a:p>
                  </a:txBody>
                  <a:tcPr/>
                </a:tc>
                <a:tc rowSpan="5"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77491">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dirty="0">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bl>
          </a:graphicData>
        </a:graphic>
      </p:graphicFrame>
    </p:spTree>
    <p:extLst>
      <p:ext uri="{BB962C8B-B14F-4D97-AF65-F5344CB8AC3E}">
        <p14:creationId xmlns:p14="http://schemas.microsoft.com/office/powerpoint/2010/main" val="423023208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a:bodyPr>
          <a:lstStyle/>
          <a:p>
            <a:r>
              <a:rPr lang="it-IT" sz="3600" dirty="0" smtClean="0"/>
              <a:t>FIAT CANSA FC. 20 Quater</a:t>
            </a: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74</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575049" y="408552"/>
          <a:ext cx="5111752" cy="5582109"/>
        </p:xfrm>
        <a:graphic>
          <a:graphicData uri="http://schemas.openxmlformats.org/drawingml/2006/table">
            <a:tbl>
              <a:tblPr/>
              <a:tblGrid>
                <a:gridCol w="638969"/>
                <a:gridCol w="638969"/>
                <a:gridCol w="638969"/>
                <a:gridCol w="638969"/>
                <a:gridCol w="638969"/>
                <a:gridCol w="638969"/>
                <a:gridCol w="638969"/>
                <a:gridCol w="638969"/>
              </a:tblGrid>
              <a:tr h="177491">
                <a:tc gridSpan="3">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1" i="0" u="none" strike="noStrike">
                          <a:solidFill>
                            <a:srgbClr val="000000"/>
                          </a:solidFill>
                          <a:effectLst/>
                          <a:latin typeface="Arial"/>
                        </a:rPr>
                        <a:t>Fiat CANSA FC, 20 Quater</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Twin-Engine Ground Attack Aircraft</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b"/>
                      <a:r>
                        <a:rPr lang="it-IT" sz="1000" b="0" i="0" u="none" strike="noStrike">
                          <a:solidFill>
                            <a:srgbClr val="000000"/>
                          </a:solidFill>
                          <a:effectLst/>
                          <a:latin typeface="Arial"/>
                        </a:rPr>
                        <a:t>2 - 3</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1943</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Only Prototypes</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12,15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16,00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39,20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4,22</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5.220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7.135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it-IT" sz="1000" b="0" i="0" u="none" strike="noStrike">
                          <a:solidFill>
                            <a:srgbClr val="000000"/>
                          </a:solidFill>
                          <a:effectLst/>
                          <a:latin typeface="Arial"/>
                        </a:rPr>
                        <a:t>13 min 36 sec to 6000 m</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2 Daimler-Benz DB. 601</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1250 CV (935 KW) each</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500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930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7.900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572 kg</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7" gridSpan="5">
                  <a:txBody>
                    <a:bodyPr/>
                    <a:lstStyle/>
                    <a:p>
                      <a:pPr algn="l" fontAlgn="t"/>
                      <a:r>
                        <a:rPr lang="en-US" sz="1000" b="1" i="0" u="sng" strike="noStrike">
                          <a:solidFill>
                            <a:srgbClr val="000000"/>
                          </a:solidFill>
                          <a:effectLst/>
                          <a:latin typeface="Arial"/>
                        </a:rPr>
                        <a:t>Bomb Bay:</a:t>
                      </a:r>
                      <a:r>
                        <a:rPr lang="en-US" sz="1000" b="0" i="0" u="none" strike="noStrike">
                          <a:solidFill>
                            <a:srgbClr val="000000"/>
                          </a:solidFill>
                          <a:effectLst/>
                          <a:latin typeface="Arial"/>
                        </a:rPr>
                        <a:t> 1 bomb release gear with 126 x 2 kg bomblets or 2 bomb release gear with 4 x 15 kg bomblets or 7 x 12 kg bomblets                                                                                                                   </a:t>
                      </a:r>
                      <a:r>
                        <a:rPr lang="en-US" sz="1000" b="1" i="0" u="sng" strike="noStrike">
                          <a:solidFill>
                            <a:srgbClr val="000000"/>
                          </a:solidFill>
                          <a:effectLst/>
                          <a:latin typeface="Arial"/>
                        </a:rPr>
                        <a:t>Under Wings:</a:t>
                      </a:r>
                      <a:r>
                        <a:rPr lang="en-US" sz="1000" b="0" i="0" u="none" strike="noStrike">
                          <a:solidFill>
                            <a:srgbClr val="000000"/>
                          </a:solidFill>
                          <a:effectLst/>
                          <a:latin typeface="Arial"/>
                        </a:rPr>
                        <a:t> 2 x 160 kg o 2 x 100 kg o 2 x 50 kg</a:t>
                      </a:r>
                      <a:endParaRPr lang="en-US" sz="1000" b="1" i="0" u="sng" strike="noStrike">
                        <a:solidFill>
                          <a:srgbClr val="000000"/>
                        </a:solidFill>
                        <a:effectLst/>
                        <a:latin typeface="Arial"/>
                      </a:endParaRP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hMerge="1">
                  <a:txBody>
                    <a:bodyPr/>
                    <a:lstStyle/>
                    <a:p>
                      <a:endParaRPr lang="it-IT"/>
                    </a:p>
                  </a:txBody>
                  <a:tcPr/>
                </a:tc>
                <a:tc rowSpan="7" hMerge="1">
                  <a:txBody>
                    <a:bodyPr/>
                    <a:lstStyle/>
                    <a:p>
                      <a:endParaRPr lang="it-IT"/>
                    </a:p>
                  </a:txBody>
                  <a:tcPr/>
                </a:tc>
                <a:tc rowSpan="7" hMerge="1">
                  <a:txBody>
                    <a:bodyPr/>
                    <a:lstStyle/>
                    <a:p>
                      <a:endParaRPr lang="it-IT"/>
                    </a:p>
                  </a:txBody>
                  <a:tcPr/>
                </a:tc>
                <a:tc rowSpan="7"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77491">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dirty="0">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bl>
          </a:graphicData>
        </a:graphic>
      </p:graphicFrame>
    </p:spTree>
    <p:extLst>
      <p:ext uri="{BB962C8B-B14F-4D97-AF65-F5344CB8AC3E}">
        <p14:creationId xmlns:p14="http://schemas.microsoft.com/office/powerpoint/2010/main" val="25885822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fontScale="90000"/>
          </a:bodyPr>
          <a:lstStyle/>
          <a:p>
            <a:r>
              <a:rPr lang="it-IT" sz="3600" dirty="0" smtClean="0"/>
              <a:t>Savoia Marchetti SM. 93</a:t>
            </a: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75</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603645" y="273055"/>
          <a:ext cx="5054560" cy="5853102"/>
        </p:xfrm>
        <a:graphic>
          <a:graphicData uri="http://schemas.openxmlformats.org/drawingml/2006/table">
            <a:tbl>
              <a:tblPr/>
              <a:tblGrid>
                <a:gridCol w="631820"/>
                <a:gridCol w="631820"/>
                <a:gridCol w="631820"/>
                <a:gridCol w="631820"/>
                <a:gridCol w="631820"/>
                <a:gridCol w="631820"/>
                <a:gridCol w="631820"/>
                <a:gridCol w="631820"/>
              </a:tblGrid>
              <a:tr h="175506">
                <a:tc gridSpan="3">
                  <a:txBody>
                    <a:bodyPr/>
                    <a:lstStyle/>
                    <a:p>
                      <a:pPr algn="l" fontAlgn="ctr"/>
                      <a:r>
                        <a:rPr lang="it-IT" sz="1000" b="0" i="0" u="none" strike="noStrike">
                          <a:solidFill>
                            <a:srgbClr val="000000"/>
                          </a:solidFill>
                          <a:effectLst/>
                          <a:latin typeface="Arial"/>
                        </a:rPr>
                        <a:t>Name:</a:t>
                      </a:r>
                    </a:p>
                  </a:txBody>
                  <a:tcPr marL="8775" marR="8775" marT="87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1" i="0" u="none" strike="noStrike">
                          <a:solidFill>
                            <a:srgbClr val="000000"/>
                          </a:solidFill>
                          <a:effectLst/>
                          <a:latin typeface="Arial"/>
                        </a:rPr>
                        <a:t>Savoia Marchetti SM. 93</a:t>
                      </a:r>
                    </a:p>
                  </a:txBody>
                  <a:tcPr marL="8775" marR="8775" marT="87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6730">
                <a:tc gridSpan="3">
                  <a:txBody>
                    <a:bodyPr/>
                    <a:lstStyle/>
                    <a:p>
                      <a:pPr algn="l" fontAlgn="ctr"/>
                      <a:r>
                        <a:rPr lang="it-IT" sz="1000" b="0" i="0" u="none" strike="noStrike">
                          <a:solidFill>
                            <a:srgbClr val="000000"/>
                          </a:solidFill>
                          <a:effectLst/>
                          <a:latin typeface="Arial"/>
                        </a:rPr>
                        <a:t>Type:</a:t>
                      </a:r>
                    </a:p>
                  </a:txBody>
                  <a:tcPr marL="8775" marR="8775" marT="87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Single-Engine Dive Bomber</a:t>
                      </a:r>
                    </a:p>
                  </a:txBody>
                  <a:tcPr marL="8775" marR="8775" marT="87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6730">
                <a:tc gridSpan="3">
                  <a:txBody>
                    <a:bodyPr/>
                    <a:lstStyle/>
                    <a:p>
                      <a:pPr algn="l" fontAlgn="ctr"/>
                      <a:r>
                        <a:rPr lang="it-IT" sz="1000" b="0" i="0" u="none" strike="noStrike">
                          <a:solidFill>
                            <a:srgbClr val="000000"/>
                          </a:solidFill>
                          <a:effectLst/>
                          <a:latin typeface="Arial"/>
                        </a:rPr>
                        <a:t>Crew:</a:t>
                      </a:r>
                    </a:p>
                  </a:txBody>
                  <a:tcPr marL="8775" marR="8775" marT="87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b"/>
                      <a:r>
                        <a:rPr lang="it-IT" sz="1000" b="0" i="0" u="none" strike="noStrike">
                          <a:solidFill>
                            <a:srgbClr val="000000"/>
                          </a:solidFill>
                          <a:effectLst/>
                          <a:latin typeface="Arial"/>
                        </a:rPr>
                        <a:t>2</a:t>
                      </a:r>
                    </a:p>
                  </a:txBody>
                  <a:tcPr marL="8775" marR="8775" marT="87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775" marR="8775" marT="87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775" marR="8775" marT="87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775" marR="8775" marT="87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775" marR="8775" marT="87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730">
                <a:tc gridSpan="3">
                  <a:txBody>
                    <a:bodyPr/>
                    <a:lstStyle/>
                    <a:p>
                      <a:pPr algn="l" fontAlgn="ctr"/>
                      <a:r>
                        <a:rPr lang="it-IT" sz="1000" b="0" i="0" u="none" strike="noStrike">
                          <a:solidFill>
                            <a:srgbClr val="000000"/>
                          </a:solidFill>
                          <a:effectLst/>
                          <a:latin typeface="Arial"/>
                        </a:rPr>
                        <a:t>First Flight:</a:t>
                      </a:r>
                    </a:p>
                  </a:txBody>
                  <a:tcPr marL="8775" marR="8775" marT="87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January 1944</a:t>
                      </a:r>
                    </a:p>
                  </a:txBody>
                  <a:tcPr marL="8775" marR="8775" marT="87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6730">
                <a:tc gridSpan="3">
                  <a:txBody>
                    <a:bodyPr/>
                    <a:lstStyle/>
                    <a:p>
                      <a:pPr algn="l" fontAlgn="ctr"/>
                      <a:r>
                        <a:rPr lang="it-IT" sz="1000" b="0" i="0" u="none" strike="noStrike">
                          <a:solidFill>
                            <a:srgbClr val="000000"/>
                          </a:solidFill>
                          <a:effectLst/>
                          <a:latin typeface="Arial"/>
                        </a:rPr>
                        <a:t>In-Service Date:</a:t>
                      </a:r>
                    </a:p>
                  </a:txBody>
                  <a:tcPr marL="8775" marR="8775" marT="87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Only prototypes</a:t>
                      </a:r>
                    </a:p>
                  </a:txBody>
                  <a:tcPr marL="8775" marR="8775" marT="87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6730">
                <a:tc gridSpan="3">
                  <a:txBody>
                    <a:bodyPr/>
                    <a:lstStyle/>
                    <a:p>
                      <a:pPr algn="l" fontAlgn="ctr"/>
                      <a:r>
                        <a:rPr lang="it-IT" sz="1000" b="0" i="0" u="none" strike="noStrike">
                          <a:solidFill>
                            <a:srgbClr val="000000"/>
                          </a:solidFill>
                          <a:effectLst/>
                          <a:latin typeface="Arial"/>
                        </a:rPr>
                        <a:t>Length (m)</a:t>
                      </a:r>
                    </a:p>
                  </a:txBody>
                  <a:tcPr marL="8775" marR="8775" marT="87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10,93</a:t>
                      </a:r>
                    </a:p>
                  </a:txBody>
                  <a:tcPr marL="8775" marR="8775" marT="87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5" marR="8775" marT="87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5" marR="8775" marT="87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5" marR="8775" marT="87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5" marR="8775" marT="87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730">
                <a:tc gridSpan="3">
                  <a:txBody>
                    <a:bodyPr/>
                    <a:lstStyle/>
                    <a:p>
                      <a:pPr algn="l" fontAlgn="ctr"/>
                      <a:r>
                        <a:rPr lang="it-IT" sz="1000" b="0" i="0" u="none" strike="noStrike">
                          <a:solidFill>
                            <a:srgbClr val="000000"/>
                          </a:solidFill>
                          <a:effectLst/>
                          <a:latin typeface="Arial"/>
                        </a:rPr>
                        <a:t>Wingspan (m):</a:t>
                      </a:r>
                    </a:p>
                  </a:txBody>
                  <a:tcPr marL="8775" marR="8775" marT="87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13,90</a:t>
                      </a:r>
                    </a:p>
                  </a:txBody>
                  <a:tcPr marL="8775" marR="8775" marT="87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5" marR="8775" marT="87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5" marR="8775" marT="87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5" marR="8775" marT="87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5" marR="8775" marT="87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730">
                <a:tc gridSpan="3">
                  <a:txBody>
                    <a:bodyPr/>
                    <a:lstStyle/>
                    <a:p>
                      <a:pPr algn="l" fontAlgn="ctr"/>
                      <a:r>
                        <a:rPr lang="it-IT" sz="1000" b="0" i="0" u="none" strike="noStrike">
                          <a:solidFill>
                            <a:srgbClr val="000000"/>
                          </a:solidFill>
                          <a:effectLst/>
                          <a:latin typeface="Arial"/>
                        </a:rPr>
                        <a:t>Wing Area (Sq. M)</a:t>
                      </a:r>
                    </a:p>
                  </a:txBody>
                  <a:tcPr marL="8775" marR="8775" marT="87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31,10</a:t>
                      </a:r>
                    </a:p>
                  </a:txBody>
                  <a:tcPr marL="8775" marR="8775" marT="87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5" marR="8775" marT="87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5" marR="8775" marT="87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5" marR="8775" marT="87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5" marR="8775" marT="87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730">
                <a:tc gridSpan="3">
                  <a:txBody>
                    <a:bodyPr/>
                    <a:lstStyle/>
                    <a:p>
                      <a:pPr algn="l" fontAlgn="ctr"/>
                      <a:r>
                        <a:rPr lang="it-IT" sz="1000" b="0" i="0" u="none" strike="noStrike">
                          <a:solidFill>
                            <a:srgbClr val="000000"/>
                          </a:solidFill>
                          <a:effectLst/>
                          <a:latin typeface="Arial"/>
                        </a:rPr>
                        <a:t>Heighth (m)</a:t>
                      </a:r>
                    </a:p>
                  </a:txBody>
                  <a:tcPr marL="8775" marR="8775" marT="87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3,80</a:t>
                      </a:r>
                    </a:p>
                  </a:txBody>
                  <a:tcPr marL="8775" marR="8775" marT="87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5" marR="8775" marT="87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5" marR="8775" marT="87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5" marR="8775" marT="87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5" marR="8775" marT="87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730">
                <a:tc gridSpan="3">
                  <a:txBody>
                    <a:bodyPr/>
                    <a:lstStyle/>
                    <a:p>
                      <a:pPr algn="l" fontAlgn="ctr"/>
                      <a:r>
                        <a:rPr lang="it-IT" sz="1000" b="0" i="0" u="none" strike="noStrike">
                          <a:solidFill>
                            <a:srgbClr val="000000"/>
                          </a:solidFill>
                          <a:effectLst/>
                          <a:latin typeface="Arial"/>
                        </a:rPr>
                        <a:t>Empty Weight (kg)</a:t>
                      </a:r>
                    </a:p>
                  </a:txBody>
                  <a:tcPr marL="8775" marR="8775" marT="87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3.560</a:t>
                      </a:r>
                    </a:p>
                  </a:txBody>
                  <a:tcPr marL="8775" marR="8775" marT="87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5" marR="8775" marT="87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5" marR="8775" marT="87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5" marR="8775" marT="87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5" marR="8775" marT="87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730">
                <a:tc gridSpan="3">
                  <a:txBody>
                    <a:bodyPr/>
                    <a:lstStyle/>
                    <a:p>
                      <a:pPr algn="l" fontAlgn="ctr"/>
                      <a:r>
                        <a:rPr lang="it-IT" sz="1000" b="0" i="0" u="none" strike="noStrike">
                          <a:solidFill>
                            <a:srgbClr val="000000"/>
                          </a:solidFill>
                          <a:effectLst/>
                          <a:latin typeface="Arial"/>
                        </a:rPr>
                        <a:t>Loaded Weight:</a:t>
                      </a:r>
                    </a:p>
                  </a:txBody>
                  <a:tcPr marL="8775" marR="8775" marT="87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5.500</a:t>
                      </a:r>
                    </a:p>
                  </a:txBody>
                  <a:tcPr marL="8775" marR="8775" marT="87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5" marR="8775" marT="87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5" marR="8775" marT="87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5" marR="8775" marT="87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5" marR="8775" marT="87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730">
                <a:tc gridSpan="2">
                  <a:txBody>
                    <a:bodyPr/>
                    <a:lstStyle/>
                    <a:p>
                      <a:pPr algn="l" fontAlgn="b"/>
                      <a:r>
                        <a:rPr lang="it-IT" sz="1000" b="0" i="0" u="none" strike="noStrike">
                          <a:solidFill>
                            <a:srgbClr val="000000"/>
                          </a:solidFill>
                          <a:effectLst/>
                          <a:latin typeface="Arial"/>
                        </a:rPr>
                        <a:t>Climb Rate:</a:t>
                      </a:r>
                    </a:p>
                  </a:txBody>
                  <a:tcPr marL="8775" marR="8775" marT="87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775" marR="8775" marT="87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en-US" sz="1000" b="0" i="0" u="none" strike="noStrike">
                          <a:solidFill>
                            <a:srgbClr val="000000"/>
                          </a:solidFill>
                          <a:effectLst/>
                          <a:latin typeface="Arial"/>
                        </a:rPr>
                        <a:t>3 min 49 sec to 4000 m (without bombs)</a:t>
                      </a:r>
                    </a:p>
                  </a:txBody>
                  <a:tcPr marL="8775" marR="8775" marT="87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6730">
                <a:tc gridSpan="3">
                  <a:txBody>
                    <a:bodyPr/>
                    <a:lstStyle/>
                    <a:p>
                      <a:pPr algn="l" fontAlgn="ctr"/>
                      <a:r>
                        <a:rPr lang="it-IT" sz="1000" b="0" i="0" u="none" strike="noStrike">
                          <a:solidFill>
                            <a:srgbClr val="000000"/>
                          </a:solidFill>
                          <a:effectLst/>
                          <a:latin typeface="Arial"/>
                        </a:rPr>
                        <a:t>Engines:</a:t>
                      </a:r>
                    </a:p>
                  </a:txBody>
                  <a:tcPr marL="8775" marR="8775" marT="87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Daimler-Benz DB. 605 A</a:t>
                      </a:r>
                    </a:p>
                  </a:txBody>
                  <a:tcPr marL="8775" marR="8775" marT="87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6730">
                <a:tc gridSpan="3">
                  <a:txBody>
                    <a:bodyPr/>
                    <a:lstStyle/>
                    <a:p>
                      <a:pPr algn="l" fontAlgn="ctr"/>
                      <a:r>
                        <a:rPr lang="it-IT" sz="1000" b="0" i="0" u="none" strike="noStrike">
                          <a:solidFill>
                            <a:srgbClr val="000000"/>
                          </a:solidFill>
                          <a:effectLst/>
                          <a:latin typeface="Arial"/>
                        </a:rPr>
                        <a:t>Power:</a:t>
                      </a:r>
                    </a:p>
                  </a:txBody>
                  <a:tcPr marL="8775" marR="8775" marT="87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1475 CV (1084 KW)</a:t>
                      </a:r>
                    </a:p>
                  </a:txBody>
                  <a:tcPr marL="8775" marR="8775" marT="87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6730">
                <a:tc gridSpan="2">
                  <a:txBody>
                    <a:bodyPr/>
                    <a:lstStyle/>
                    <a:p>
                      <a:pPr algn="l" fontAlgn="b"/>
                      <a:r>
                        <a:rPr lang="it-IT" sz="1000" b="0" i="0" u="none" strike="noStrike">
                          <a:solidFill>
                            <a:srgbClr val="000000"/>
                          </a:solidFill>
                          <a:effectLst/>
                          <a:latin typeface="Arial"/>
                        </a:rPr>
                        <a:t>Take Off (m)</a:t>
                      </a:r>
                    </a:p>
                  </a:txBody>
                  <a:tcPr marL="8775" marR="8775" marT="87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775" marR="8775" marT="87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260</a:t>
                      </a:r>
                    </a:p>
                  </a:txBody>
                  <a:tcPr marL="8775" marR="8775" marT="87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5" marR="8775" marT="87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5" marR="8775" marT="87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5" marR="8775" marT="87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5" marR="8775" marT="87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730">
                <a:tc gridSpan="2">
                  <a:txBody>
                    <a:bodyPr/>
                    <a:lstStyle/>
                    <a:p>
                      <a:pPr algn="l" fontAlgn="b"/>
                      <a:r>
                        <a:rPr lang="it-IT" sz="1000" b="0" i="0" u="none" strike="noStrike">
                          <a:solidFill>
                            <a:srgbClr val="000000"/>
                          </a:solidFill>
                          <a:effectLst/>
                          <a:latin typeface="Arial"/>
                        </a:rPr>
                        <a:t>Landing (m)</a:t>
                      </a:r>
                    </a:p>
                  </a:txBody>
                  <a:tcPr marL="8775" marR="8775" marT="87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775" marR="8775" marT="87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290</a:t>
                      </a:r>
                    </a:p>
                  </a:txBody>
                  <a:tcPr marL="8775" marR="8775" marT="87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5" marR="8775" marT="87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5" marR="8775" marT="87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5" marR="8775" marT="87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5" marR="8775" marT="87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730">
                <a:tc gridSpan="3">
                  <a:txBody>
                    <a:bodyPr/>
                    <a:lstStyle/>
                    <a:p>
                      <a:pPr algn="l" fontAlgn="ctr"/>
                      <a:r>
                        <a:rPr lang="it-IT" sz="1000" b="0" i="0" u="none" strike="noStrike">
                          <a:solidFill>
                            <a:srgbClr val="000000"/>
                          </a:solidFill>
                          <a:effectLst/>
                          <a:latin typeface="Arial"/>
                        </a:rPr>
                        <a:t>Max Speed (Km/h)</a:t>
                      </a:r>
                    </a:p>
                  </a:txBody>
                  <a:tcPr marL="8775" marR="8775" marT="87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580; 542 with bombs</a:t>
                      </a:r>
                    </a:p>
                  </a:txBody>
                  <a:tcPr marL="8775" marR="8775" marT="87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6730">
                <a:tc gridSpan="3">
                  <a:txBody>
                    <a:bodyPr/>
                    <a:lstStyle/>
                    <a:p>
                      <a:pPr algn="l" fontAlgn="ctr"/>
                      <a:r>
                        <a:rPr lang="it-IT" sz="1000" b="0" i="0" u="none" strike="noStrike">
                          <a:solidFill>
                            <a:srgbClr val="000000"/>
                          </a:solidFill>
                          <a:effectLst/>
                          <a:latin typeface="Arial"/>
                        </a:rPr>
                        <a:t>Cruising Speed (km/h)</a:t>
                      </a:r>
                    </a:p>
                  </a:txBody>
                  <a:tcPr marL="8775" marR="8775" marT="87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775" marR="8775" marT="87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5" marR="8775" marT="87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5" marR="8775" marT="87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5" marR="8775" marT="87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5" marR="8775" marT="87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730">
                <a:tc gridSpan="3">
                  <a:txBody>
                    <a:bodyPr/>
                    <a:lstStyle/>
                    <a:p>
                      <a:pPr algn="l" fontAlgn="ctr"/>
                      <a:r>
                        <a:rPr lang="it-IT" sz="1000" b="0" i="0" u="none" strike="noStrike">
                          <a:solidFill>
                            <a:srgbClr val="000000"/>
                          </a:solidFill>
                          <a:effectLst/>
                          <a:latin typeface="Arial"/>
                        </a:rPr>
                        <a:t>Range (km)</a:t>
                      </a:r>
                    </a:p>
                  </a:txBody>
                  <a:tcPr marL="8775" marR="8775" marT="87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1.650</a:t>
                      </a:r>
                    </a:p>
                  </a:txBody>
                  <a:tcPr marL="8775" marR="8775" marT="87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5" marR="8775" marT="87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5" marR="8775" marT="87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775" marR="8775" marT="87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5" marR="8775" marT="87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730">
                <a:tc gridSpan="3">
                  <a:txBody>
                    <a:bodyPr/>
                    <a:lstStyle/>
                    <a:p>
                      <a:pPr algn="l" fontAlgn="b"/>
                      <a:r>
                        <a:rPr lang="it-IT" sz="1000" b="0" i="0" u="none" strike="noStrike">
                          <a:solidFill>
                            <a:srgbClr val="000000"/>
                          </a:solidFill>
                          <a:effectLst/>
                          <a:latin typeface="Arial"/>
                        </a:rPr>
                        <a:t>Ceiling (m):</a:t>
                      </a:r>
                    </a:p>
                  </a:txBody>
                  <a:tcPr marL="8775" marR="8775" marT="87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9.500</a:t>
                      </a:r>
                    </a:p>
                  </a:txBody>
                  <a:tcPr marL="8775" marR="8775" marT="87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5" marR="8775" marT="87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5" marR="8775" marT="87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5" marR="8775" marT="87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775" marR="8775" marT="87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730">
                <a:tc>
                  <a:txBody>
                    <a:bodyPr/>
                    <a:lstStyle/>
                    <a:p>
                      <a:pPr algn="l" fontAlgn="b"/>
                      <a:r>
                        <a:rPr lang="it-IT" sz="1000" b="0" i="0" u="none" strike="noStrike">
                          <a:solidFill>
                            <a:srgbClr val="000000"/>
                          </a:solidFill>
                          <a:effectLst/>
                          <a:latin typeface="Arial"/>
                        </a:rPr>
                        <a:t> </a:t>
                      </a:r>
                    </a:p>
                  </a:txBody>
                  <a:tcPr marL="8775" marR="8775" marT="87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775" marR="8775" marT="87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775" marR="8775" marT="87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775" marR="8775" marT="87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775" marR="8775" marT="87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775" marR="8775" marT="87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775" marR="8775" marT="87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775" marR="8775" marT="87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6730">
                <a:tc>
                  <a:txBody>
                    <a:bodyPr/>
                    <a:lstStyle/>
                    <a:p>
                      <a:pPr algn="l" fontAlgn="b"/>
                      <a:r>
                        <a:rPr lang="it-IT" sz="1000" b="0" i="0" u="none" strike="noStrike">
                          <a:solidFill>
                            <a:srgbClr val="000000"/>
                          </a:solidFill>
                          <a:effectLst/>
                          <a:latin typeface="Arial"/>
                        </a:rPr>
                        <a:t>Users:</a:t>
                      </a:r>
                    </a:p>
                  </a:txBody>
                  <a:tcPr marL="8775" marR="8775" marT="87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775" marR="8775" marT="87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775" marR="8775" marT="87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 Germany</a:t>
                      </a:r>
                    </a:p>
                  </a:txBody>
                  <a:tcPr marL="8775" marR="8775" marT="87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6730">
                <a:tc>
                  <a:txBody>
                    <a:bodyPr/>
                    <a:lstStyle/>
                    <a:p>
                      <a:pPr algn="l" fontAlgn="b"/>
                      <a:r>
                        <a:rPr lang="it-IT" sz="1000" b="0" i="0" u="none" strike="noStrike">
                          <a:solidFill>
                            <a:srgbClr val="000000"/>
                          </a:solidFill>
                          <a:effectLst/>
                          <a:latin typeface="Arial"/>
                        </a:rPr>
                        <a:t> </a:t>
                      </a:r>
                    </a:p>
                  </a:txBody>
                  <a:tcPr marL="8775" marR="8775" marT="87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775" marR="8775" marT="87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775" marR="8775" marT="87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6730">
                <a:tc>
                  <a:txBody>
                    <a:bodyPr/>
                    <a:lstStyle/>
                    <a:p>
                      <a:pPr algn="l" fontAlgn="b"/>
                      <a:r>
                        <a:rPr lang="it-IT" sz="1000" b="0" i="0" u="none" strike="noStrike">
                          <a:solidFill>
                            <a:srgbClr val="000000"/>
                          </a:solidFill>
                          <a:effectLst/>
                          <a:latin typeface="Arial"/>
                        </a:rPr>
                        <a:t> </a:t>
                      </a:r>
                    </a:p>
                  </a:txBody>
                  <a:tcPr marL="8775" marR="8775" marT="87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775" marR="8775" marT="87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775" marR="8775" marT="87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6730">
                <a:tc>
                  <a:txBody>
                    <a:bodyPr/>
                    <a:lstStyle/>
                    <a:p>
                      <a:pPr algn="l" fontAlgn="b"/>
                      <a:r>
                        <a:rPr lang="it-IT" sz="1000" b="0" i="0" u="none" strike="noStrike">
                          <a:solidFill>
                            <a:srgbClr val="000000"/>
                          </a:solidFill>
                          <a:effectLst/>
                          <a:latin typeface="Arial"/>
                        </a:rPr>
                        <a:t> </a:t>
                      </a:r>
                    </a:p>
                  </a:txBody>
                  <a:tcPr marL="8775" marR="8775" marT="87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775" marR="8775" marT="87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775" marR="8775" marT="87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6730">
                <a:tc gridSpan="2">
                  <a:txBody>
                    <a:bodyPr/>
                    <a:lstStyle/>
                    <a:p>
                      <a:pPr algn="l" fontAlgn="b"/>
                      <a:r>
                        <a:rPr lang="it-IT" sz="1000" b="0" i="0" u="none" strike="noStrike">
                          <a:solidFill>
                            <a:srgbClr val="000000"/>
                          </a:solidFill>
                          <a:effectLst/>
                          <a:latin typeface="Arial"/>
                        </a:rPr>
                        <a:t>Max Bomb Load</a:t>
                      </a:r>
                    </a:p>
                  </a:txBody>
                  <a:tcPr marL="8775" marR="8775" marT="87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775" marR="8775" marT="87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 </a:t>
                      </a:r>
                    </a:p>
                  </a:txBody>
                  <a:tcPr marL="8775" marR="8775" marT="87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6730">
                <a:tc gridSpan="2">
                  <a:txBody>
                    <a:bodyPr/>
                    <a:lstStyle/>
                    <a:p>
                      <a:pPr algn="l" fontAlgn="b"/>
                      <a:r>
                        <a:rPr lang="it-IT" sz="1000" b="0" i="0" u="none" strike="noStrike">
                          <a:solidFill>
                            <a:srgbClr val="000000"/>
                          </a:solidFill>
                          <a:effectLst/>
                          <a:latin typeface="Arial"/>
                        </a:rPr>
                        <a:t>Possible Loads</a:t>
                      </a:r>
                    </a:p>
                  </a:txBody>
                  <a:tcPr marL="8775" marR="8775" marT="87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775" marR="8775" marT="8775" marB="0" anchor="b">
                    <a:lnL>
                      <a:noFill/>
                    </a:lnL>
                    <a:lnR>
                      <a:noFill/>
                    </a:lnR>
                    <a:lnT w="6350" cap="flat" cmpd="sng" algn="ctr">
                      <a:solidFill>
                        <a:srgbClr val="000000"/>
                      </a:solidFill>
                      <a:prstDash val="solid"/>
                      <a:round/>
                      <a:headEnd type="none" w="med" len="med"/>
                      <a:tailEnd type="none" w="med" len="med"/>
                    </a:lnT>
                    <a:lnB>
                      <a:noFill/>
                    </a:lnB>
                  </a:tcPr>
                </a:tc>
                <a:tc rowSpan="9" gridSpan="5">
                  <a:txBody>
                    <a:bodyPr/>
                    <a:lstStyle/>
                    <a:p>
                      <a:pPr algn="l" fontAlgn="t"/>
                      <a:r>
                        <a:rPr lang="it-IT" sz="1000" b="1" i="0" u="sng" strike="noStrike">
                          <a:solidFill>
                            <a:srgbClr val="000000"/>
                          </a:solidFill>
                          <a:effectLst/>
                          <a:latin typeface="Arial"/>
                        </a:rPr>
                        <a:t>Under Fuselage</a:t>
                      </a:r>
                      <a:r>
                        <a:rPr lang="it-IT" sz="1000" b="0" i="0" u="none" strike="noStrike">
                          <a:solidFill>
                            <a:srgbClr val="000000"/>
                          </a:solidFill>
                          <a:effectLst/>
                          <a:latin typeface="Arial"/>
                        </a:rPr>
                        <a:t>: 1 x 450 mm torpedo or 1 x 800 kg or 1 x 500 kg or 1 Motobomba FFF (350 kg) or 1 Motobomba FFF (280 kg)                                                                                                                                 </a:t>
                      </a:r>
                      <a:r>
                        <a:rPr lang="it-IT" sz="1000" b="1" i="0" u="sng" strike="noStrike">
                          <a:solidFill>
                            <a:srgbClr val="000000"/>
                          </a:solidFill>
                          <a:effectLst/>
                          <a:latin typeface="Arial"/>
                        </a:rPr>
                        <a:t>Under Wings</a:t>
                      </a:r>
                      <a:r>
                        <a:rPr lang="it-IT" sz="1000" b="0" i="0" u="none" strike="noStrike">
                          <a:solidFill>
                            <a:srgbClr val="000000"/>
                          </a:solidFill>
                          <a:effectLst/>
                          <a:latin typeface="Arial"/>
                        </a:rPr>
                        <a:t>: 4 x 160 kg or 4 x 100 kg or 6 x 50 kg or 4 bomb release gears with3 x 20 kg bomblets or 4 bomb release gears with 4 x 15 kg bomblets, or 4 bomb release gears with 7 x 12 kg bomblets</a:t>
                      </a:r>
                    </a:p>
                  </a:txBody>
                  <a:tcPr marL="8775" marR="8775" marT="87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9" hMerge="1">
                  <a:txBody>
                    <a:bodyPr/>
                    <a:lstStyle/>
                    <a:p>
                      <a:endParaRPr lang="it-IT"/>
                    </a:p>
                  </a:txBody>
                  <a:tcPr/>
                </a:tc>
                <a:tc rowSpan="9" hMerge="1">
                  <a:txBody>
                    <a:bodyPr/>
                    <a:lstStyle/>
                    <a:p>
                      <a:endParaRPr lang="it-IT"/>
                    </a:p>
                  </a:txBody>
                  <a:tcPr/>
                </a:tc>
                <a:tc rowSpan="9" hMerge="1">
                  <a:txBody>
                    <a:bodyPr/>
                    <a:lstStyle/>
                    <a:p>
                      <a:endParaRPr lang="it-IT"/>
                    </a:p>
                  </a:txBody>
                  <a:tcPr/>
                </a:tc>
                <a:tc rowSpan="9" hMerge="1">
                  <a:txBody>
                    <a:bodyPr/>
                    <a:lstStyle/>
                    <a:p>
                      <a:endParaRPr lang="it-IT"/>
                    </a:p>
                  </a:txBody>
                  <a:tcPr/>
                </a:tc>
              </a:tr>
              <a:tr h="166730">
                <a:tc>
                  <a:txBody>
                    <a:bodyPr/>
                    <a:lstStyle/>
                    <a:p>
                      <a:pPr algn="l" fontAlgn="b"/>
                      <a:r>
                        <a:rPr lang="it-IT" sz="1000" b="0" i="0" u="none" strike="noStrike">
                          <a:solidFill>
                            <a:srgbClr val="000000"/>
                          </a:solidFill>
                          <a:effectLst/>
                          <a:latin typeface="Arial"/>
                        </a:rPr>
                        <a:t> </a:t>
                      </a:r>
                    </a:p>
                  </a:txBody>
                  <a:tcPr marL="8775" marR="8775" marT="87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775" marR="8775" marT="87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775" marR="8775" marT="87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6730">
                <a:tc>
                  <a:txBody>
                    <a:bodyPr/>
                    <a:lstStyle/>
                    <a:p>
                      <a:pPr algn="l" fontAlgn="b"/>
                      <a:r>
                        <a:rPr lang="it-IT" sz="1000" b="0" i="0" u="none" strike="noStrike">
                          <a:solidFill>
                            <a:srgbClr val="000000"/>
                          </a:solidFill>
                          <a:effectLst/>
                          <a:latin typeface="Arial"/>
                        </a:rPr>
                        <a:t> </a:t>
                      </a:r>
                    </a:p>
                  </a:txBody>
                  <a:tcPr marL="8775" marR="8775" marT="87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775" marR="8775" marT="87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775" marR="8775" marT="87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6730">
                <a:tc>
                  <a:txBody>
                    <a:bodyPr/>
                    <a:lstStyle/>
                    <a:p>
                      <a:pPr algn="l" fontAlgn="b"/>
                      <a:r>
                        <a:rPr lang="it-IT" sz="1000" b="0" i="0" u="none" strike="noStrike">
                          <a:solidFill>
                            <a:srgbClr val="000000"/>
                          </a:solidFill>
                          <a:effectLst/>
                          <a:latin typeface="Arial"/>
                        </a:rPr>
                        <a:t> </a:t>
                      </a:r>
                    </a:p>
                  </a:txBody>
                  <a:tcPr marL="8775" marR="8775" marT="87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775" marR="8775" marT="87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775" marR="8775" marT="87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6730">
                <a:tc>
                  <a:txBody>
                    <a:bodyPr/>
                    <a:lstStyle/>
                    <a:p>
                      <a:pPr algn="l" fontAlgn="b"/>
                      <a:r>
                        <a:rPr lang="it-IT" sz="1000" b="0" i="0" u="none" strike="noStrike">
                          <a:solidFill>
                            <a:srgbClr val="000000"/>
                          </a:solidFill>
                          <a:effectLst/>
                          <a:latin typeface="Arial"/>
                        </a:rPr>
                        <a:t> </a:t>
                      </a:r>
                    </a:p>
                  </a:txBody>
                  <a:tcPr marL="8775" marR="8775" marT="87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775" marR="8775" marT="87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775" marR="8775" marT="87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6730">
                <a:tc>
                  <a:txBody>
                    <a:bodyPr/>
                    <a:lstStyle/>
                    <a:p>
                      <a:pPr algn="l" fontAlgn="b"/>
                      <a:r>
                        <a:rPr lang="it-IT" sz="1000" b="0" i="0" u="none" strike="noStrike">
                          <a:solidFill>
                            <a:srgbClr val="000000"/>
                          </a:solidFill>
                          <a:effectLst/>
                          <a:latin typeface="Arial"/>
                        </a:rPr>
                        <a:t> </a:t>
                      </a:r>
                    </a:p>
                  </a:txBody>
                  <a:tcPr marL="8775" marR="8775" marT="87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775" marR="8775" marT="87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775" marR="8775" marT="87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6730">
                <a:tc>
                  <a:txBody>
                    <a:bodyPr/>
                    <a:lstStyle/>
                    <a:p>
                      <a:pPr algn="l" fontAlgn="b"/>
                      <a:r>
                        <a:rPr lang="it-IT" sz="1000" b="0" i="0" u="none" strike="noStrike">
                          <a:solidFill>
                            <a:srgbClr val="000000"/>
                          </a:solidFill>
                          <a:effectLst/>
                          <a:latin typeface="Arial"/>
                        </a:rPr>
                        <a:t> </a:t>
                      </a:r>
                    </a:p>
                  </a:txBody>
                  <a:tcPr marL="8775" marR="8775" marT="87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775" marR="8775" marT="87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775" marR="8775" marT="87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6730">
                <a:tc>
                  <a:txBody>
                    <a:bodyPr/>
                    <a:lstStyle/>
                    <a:p>
                      <a:pPr algn="l" fontAlgn="b"/>
                      <a:r>
                        <a:rPr lang="it-IT" sz="1000" b="0" i="0" u="none" strike="noStrike">
                          <a:solidFill>
                            <a:srgbClr val="000000"/>
                          </a:solidFill>
                          <a:effectLst/>
                          <a:latin typeface="Arial"/>
                        </a:rPr>
                        <a:t> </a:t>
                      </a:r>
                    </a:p>
                  </a:txBody>
                  <a:tcPr marL="8775" marR="8775" marT="87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775" marR="8775" marT="87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775" marR="8775" marT="87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75506">
                <a:tc>
                  <a:txBody>
                    <a:bodyPr/>
                    <a:lstStyle/>
                    <a:p>
                      <a:pPr algn="l" fontAlgn="b"/>
                      <a:r>
                        <a:rPr lang="it-IT" sz="1000" b="0" i="0" u="none" strike="noStrike">
                          <a:solidFill>
                            <a:srgbClr val="000000"/>
                          </a:solidFill>
                          <a:effectLst/>
                          <a:latin typeface="Arial"/>
                        </a:rPr>
                        <a:t> </a:t>
                      </a:r>
                    </a:p>
                  </a:txBody>
                  <a:tcPr marL="8775" marR="8775" marT="877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775" marR="8775" marT="87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dirty="0">
                          <a:solidFill>
                            <a:srgbClr val="000000"/>
                          </a:solidFill>
                          <a:effectLst/>
                          <a:latin typeface="Arial"/>
                        </a:rPr>
                        <a:t> </a:t>
                      </a:r>
                    </a:p>
                  </a:txBody>
                  <a:tcPr marL="8775" marR="8775" marT="8775" marB="0" anchor="b">
                    <a:lnL>
                      <a:noFill/>
                    </a:lnL>
                    <a:lnR>
                      <a:noFill/>
                    </a:lnR>
                    <a:lnT>
                      <a:noFill/>
                    </a:lnT>
                    <a:lnB w="1270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bl>
          </a:graphicData>
        </a:graphic>
      </p:graphicFrame>
    </p:spTree>
    <p:extLst>
      <p:ext uri="{BB962C8B-B14F-4D97-AF65-F5344CB8AC3E}">
        <p14:creationId xmlns:p14="http://schemas.microsoft.com/office/powerpoint/2010/main" val="420045360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a:bodyPr>
          <a:lstStyle/>
          <a:p>
            <a:r>
              <a:rPr lang="it-IT" sz="3600" dirty="0" smtClean="0"/>
              <a:t>Piaggio P. 108 «Artigliere»</a:t>
            </a: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76</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575049" y="577169"/>
          <a:ext cx="5111752" cy="5244875"/>
        </p:xfrm>
        <a:graphic>
          <a:graphicData uri="http://schemas.openxmlformats.org/drawingml/2006/table">
            <a:tbl>
              <a:tblPr/>
              <a:tblGrid>
                <a:gridCol w="638969"/>
                <a:gridCol w="638969"/>
                <a:gridCol w="638969"/>
                <a:gridCol w="638969"/>
                <a:gridCol w="638969"/>
                <a:gridCol w="638969"/>
                <a:gridCol w="638969"/>
                <a:gridCol w="638969"/>
              </a:tblGrid>
              <a:tr h="177491">
                <a:tc gridSpan="3">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1" i="0" u="none" strike="noStrike">
                          <a:solidFill>
                            <a:srgbClr val="000000"/>
                          </a:solidFill>
                          <a:effectLst/>
                          <a:latin typeface="Arial"/>
                        </a:rPr>
                        <a:t>Piaggio P. 108 A "Artigliere"</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en-US" sz="1000" b="0" i="0" u="none" strike="noStrike">
                          <a:solidFill>
                            <a:srgbClr val="000000"/>
                          </a:solidFill>
                          <a:effectLst/>
                          <a:latin typeface="Arial"/>
                        </a:rPr>
                        <a:t>Four-engine Heavy Ground/Marine Attack Aircraft</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b"/>
                      <a:r>
                        <a:rPr lang="it-IT" sz="1000" b="0" i="0" u="none" strike="noStrike">
                          <a:solidFill>
                            <a:srgbClr val="000000"/>
                          </a:solidFill>
                          <a:effectLst/>
                          <a:latin typeface="Arial"/>
                        </a:rPr>
                        <a:t>6 - 7</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December 1942</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March 1943</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22,92</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32,00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135,54</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7,70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17.325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29.885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15 min  51 sec a 4000 m</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4 Piaggio P. XII RC. 35</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1500 CV (1103 KW) each</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425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440</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445</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3.520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endParaRPr lang="it-IT" sz="1000" b="0" i="0" u="none" strike="noStrike">
                        <a:solidFill>
                          <a:srgbClr val="000000"/>
                        </a:solidFill>
                        <a:effectLst/>
                        <a:latin typeface="Arial"/>
                      </a:endParaRP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8.050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it-IT" sz="1000" b="0" i="0" u="none" strike="noStrike">
                          <a:solidFill>
                            <a:srgbClr val="000000"/>
                          </a:solidFill>
                          <a:effectLst/>
                          <a:latin typeface="Arial"/>
                        </a:rPr>
                        <a:t>3500 kg</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5" gridSpan="5">
                  <a:txBody>
                    <a:bodyPr/>
                    <a:lstStyle/>
                    <a:p>
                      <a:pPr algn="l" fontAlgn="t"/>
                      <a:r>
                        <a:rPr lang="pt-BR" sz="1000" b="0" i="0" u="none" strike="noStrike">
                          <a:solidFill>
                            <a:srgbClr val="000000"/>
                          </a:solidFill>
                          <a:effectLst/>
                          <a:latin typeface="Arial"/>
                        </a:rPr>
                        <a:t>7 x 500 kg o 7 x 250kg o 20 x 160 kg o 30 x 100 kg o 30 x 50 kg o 3 x 450 mm torpedoes</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hMerge="1">
                  <a:txBody>
                    <a:bodyPr/>
                    <a:lstStyle/>
                    <a:p>
                      <a:endParaRPr lang="it-IT"/>
                    </a:p>
                  </a:txBody>
                  <a:tcPr/>
                </a:tc>
                <a:tc rowSpan="5" hMerge="1">
                  <a:txBody>
                    <a:bodyPr/>
                    <a:lstStyle/>
                    <a:p>
                      <a:endParaRPr lang="it-IT"/>
                    </a:p>
                  </a:txBody>
                  <a:tcPr/>
                </a:tc>
                <a:tc rowSpan="5" hMerge="1">
                  <a:txBody>
                    <a:bodyPr/>
                    <a:lstStyle/>
                    <a:p>
                      <a:endParaRPr lang="it-IT"/>
                    </a:p>
                  </a:txBody>
                  <a:tcPr/>
                </a:tc>
                <a:tc rowSpan="5"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77491">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dirty="0">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bl>
          </a:graphicData>
        </a:graphic>
      </p:graphicFrame>
    </p:spTree>
    <p:extLst>
      <p:ext uri="{BB962C8B-B14F-4D97-AF65-F5344CB8AC3E}">
        <p14:creationId xmlns:p14="http://schemas.microsoft.com/office/powerpoint/2010/main" val="316034697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276872"/>
            <a:ext cx="8229600" cy="1143000"/>
          </a:xfrm>
        </p:spPr>
        <p:txBody>
          <a:bodyPr>
            <a:normAutofit/>
          </a:bodyPr>
          <a:lstStyle/>
          <a:p>
            <a:r>
              <a:rPr lang="it-IT" b="1" dirty="0" smtClean="0"/>
              <a:t>Medium/Heavy Bombers</a:t>
            </a:r>
            <a:endParaRPr lang="it-IT" b="1"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77</a:t>
            </a:fld>
            <a:endParaRPr lang="it-IT">
              <a:solidFill>
                <a:prstClr val="black">
                  <a:tint val="75000"/>
                </a:prstClr>
              </a:solidFill>
            </a:endParaRPr>
          </a:p>
        </p:txBody>
      </p:sp>
    </p:spTree>
    <p:extLst>
      <p:ext uri="{BB962C8B-B14F-4D97-AF65-F5344CB8AC3E}">
        <p14:creationId xmlns:p14="http://schemas.microsoft.com/office/powerpoint/2010/main" val="33026918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a:bodyPr>
          <a:lstStyle/>
          <a:p>
            <a:r>
              <a:rPr lang="it-IT" sz="3600" dirty="0" smtClean="0"/>
              <a:t>Caproni Ca. 309 «Ghibli»</a:t>
            </a: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78</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575049" y="577169"/>
          <a:ext cx="5111752" cy="5244875"/>
        </p:xfrm>
        <a:graphic>
          <a:graphicData uri="http://schemas.openxmlformats.org/drawingml/2006/table">
            <a:tbl>
              <a:tblPr/>
              <a:tblGrid>
                <a:gridCol w="638969"/>
                <a:gridCol w="638969"/>
                <a:gridCol w="638969"/>
                <a:gridCol w="638969"/>
                <a:gridCol w="638969"/>
                <a:gridCol w="638969"/>
                <a:gridCol w="638969"/>
                <a:gridCol w="638969"/>
              </a:tblGrid>
              <a:tr h="177491">
                <a:tc gridSpan="3">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1" i="0" u="none" strike="noStrike">
                          <a:solidFill>
                            <a:srgbClr val="000000"/>
                          </a:solidFill>
                          <a:effectLst/>
                          <a:latin typeface="Arial"/>
                        </a:rPr>
                        <a:t>Caproni Ca. 309 "Ghibli"</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Twin-Engine Multirole Aircraft</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b"/>
                      <a:r>
                        <a:rPr lang="it-IT" sz="1000" b="0" i="0" u="none" strike="noStrike">
                          <a:solidFill>
                            <a:srgbClr val="000000"/>
                          </a:solidFill>
                          <a:effectLst/>
                          <a:latin typeface="Arial"/>
                        </a:rPr>
                        <a:t>3</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August 1936</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1937</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12,85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16,20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38,40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3,04</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1.960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2.930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19 min. 3sec.  to 3000 mt.</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2 Alfa Romeo 115-II</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195 CV (143 KW) each</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200</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250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210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1.500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4.250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 Australia (1 captured), Bulgaria, Paraguay</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336 kg</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5" gridSpan="5">
                  <a:txBody>
                    <a:bodyPr/>
                    <a:lstStyle/>
                    <a:p>
                      <a:pPr algn="l" fontAlgn="t"/>
                      <a:r>
                        <a:rPr lang="en-US" sz="1000" b="0" i="0" u="none" strike="noStrike">
                          <a:solidFill>
                            <a:srgbClr val="000000"/>
                          </a:solidFill>
                          <a:effectLst/>
                          <a:latin typeface="Arial"/>
                        </a:rPr>
                        <a:t>bomblets in various types of bomb release gear</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hMerge="1">
                  <a:txBody>
                    <a:bodyPr/>
                    <a:lstStyle/>
                    <a:p>
                      <a:endParaRPr lang="it-IT"/>
                    </a:p>
                  </a:txBody>
                  <a:tcPr/>
                </a:tc>
                <a:tc rowSpan="5" hMerge="1">
                  <a:txBody>
                    <a:bodyPr/>
                    <a:lstStyle/>
                    <a:p>
                      <a:endParaRPr lang="it-IT"/>
                    </a:p>
                  </a:txBody>
                  <a:tcPr/>
                </a:tc>
                <a:tc rowSpan="5" hMerge="1">
                  <a:txBody>
                    <a:bodyPr/>
                    <a:lstStyle/>
                    <a:p>
                      <a:endParaRPr lang="it-IT"/>
                    </a:p>
                  </a:txBody>
                  <a:tcPr/>
                </a:tc>
                <a:tc rowSpan="5"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77491">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dirty="0">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bl>
          </a:graphicData>
        </a:graphic>
      </p:graphicFrame>
    </p:spTree>
    <p:extLst>
      <p:ext uri="{BB962C8B-B14F-4D97-AF65-F5344CB8AC3E}">
        <p14:creationId xmlns:p14="http://schemas.microsoft.com/office/powerpoint/2010/main" val="302563557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a:bodyPr>
          <a:lstStyle/>
          <a:p>
            <a:r>
              <a:rPr lang="it-IT" sz="3600" dirty="0" smtClean="0"/>
              <a:t>Caproni Ca. 133</a:t>
            </a: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79</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575049" y="577169"/>
          <a:ext cx="5111752" cy="5244875"/>
        </p:xfrm>
        <a:graphic>
          <a:graphicData uri="http://schemas.openxmlformats.org/drawingml/2006/table">
            <a:tbl>
              <a:tblPr/>
              <a:tblGrid>
                <a:gridCol w="638969"/>
                <a:gridCol w="638969"/>
                <a:gridCol w="638969"/>
                <a:gridCol w="638969"/>
                <a:gridCol w="638969"/>
                <a:gridCol w="638969"/>
                <a:gridCol w="638969"/>
                <a:gridCol w="638969"/>
              </a:tblGrid>
              <a:tr h="177491">
                <a:tc gridSpan="3">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1" i="0" u="none" strike="noStrike">
                          <a:solidFill>
                            <a:srgbClr val="000000"/>
                          </a:solidFill>
                          <a:effectLst/>
                          <a:latin typeface="Arial"/>
                        </a:rPr>
                        <a:t>Caproni Ca. 133</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Three-Engine Medium Bomber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b"/>
                      <a:r>
                        <a:rPr lang="it-IT" sz="1000" b="0" i="0" u="none" strike="noStrike">
                          <a:solidFill>
                            <a:srgbClr val="000000"/>
                          </a:solidFill>
                          <a:effectLst/>
                          <a:latin typeface="Arial"/>
                        </a:rPr>
                        <a:t>3</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September 1934</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1935</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15,45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21,44</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65,00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4,00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4.000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6.500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15 min to 4000 m</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3 Piaggio P. VII C-15</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475 CV (349 KW) each</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300</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260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200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2.000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6.500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en-US" sz="1000" b="0" i="0" u="none" strike="noStrike">
                          <a:solidFill>
                            <a:srgbClr val="000000"/>
                          </a:solidFill>
                          <a:effectLst/>
                          <a:latin typeface="Arial"/>
                        </a:rPr>
                        <a:t>Italy, Austria, UK (1 captured)</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1200  kg</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5" gridSpan="5">
                  <a:txBody>
                    <a:bodyPr/>
                    <a:lstStyle/>
                    <a:p>
                      <a:pPr algn="l" fontAlgn="t"/>
                      <a:r>
                        <a:rPr lang="en-US" sz="1000" b="0" i="0" u="none" strike="noStrike">
                          <a:solidFill>
                            <a:srgbClr val="000000"/>
                          </a:solidFill>
                          <a:effectLst/>
                          <a:latin typeface="Arial"/>
                        </a:rPr>
                        <a:t>2 x 250 kg (under  fuselage)  plus 12 x 10 kg or x 50 kg plus (bomb bay) 204 x 2 kg bomblets</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hMerge="1">
                  <a:txBody>
                    <a:bodyPr/>
                    <a:lstStyle/>
                    <a:p>
                      <a:endParaRPr lang="it-IT"/>
                    </a:p>
                  </a:txBody>
                  <a:tcPr/>
                </a:tc>
                <a:tc rowSpan="5" hMerge="1">
                  <a:txBody>
                    <a:bodyPr/>
                    <a:lstStyle/>
                    <a:p>
                      <a:endParaRPr lang="it-IT"/>
                    </a:p>
                  </a:txBody>
                  <a:tcPr/>
                </a:tc>
                <a:tc rowSpan="5" hMerge="1">
                  <a:txBody>
                    <a:bodyPr/>
                    <a:lstStyle/>
                    <a:p>
                      <a:endParaRPr lang="it-IT"/>
                    </a:p>
                  </a:txBody>
                  <a:tcPr/>
                </a:tc>
                <a:tc rowSpan="5"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77491">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dirty="0">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bl>
          </a:graphicData>
        </a:graphic>
      </p:graphicFrame>
    </p:spTree>
    <p:extLst>
      <p:ext uri="{BB962C8B-B14F-4D97-AF65-F5344CB8AC3E}">
        <p14:creationId xmlns:p14="http://schemas.microsoft.com/office/powerpoint/2010/main" val="1667617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C109EB0-96B2-484B-B59D-62C5023E1BB5}" type="slidenum">
              <a:rPr lang="it-IT" smtClean="0"/>
              <a:t>8</a:t>
            </a:fld>
            <a:endParaRPr lang="it-IT"/>
          </a:p>
        </p:txBody>
      </p:sp>
      <p:pic>
        <p:nvPicPr>
          <p:cNvPr id="5150" name="Picture 30" descr="C:\Users\Marco\Documents\UDC Files\SeaBombers-tier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10355"/>
            <a:ext cx="8568952" cy="5815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01726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a:bodyPr>
          <a:lstStyle/>
          <a:p>
            <a:r>
              <a:rPr lang="it-IT" sz="3600" dirty="0" smtClean="0"/>
              <a:t>Piaggio P. 32 - I</a:t>
            </a: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80</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575049" y="577169"/>
          <a:ext cx="5111752" cy="5244875"/>
        </p:xfrm>
        <a:graphic>
          <a:graphicData uri="http://schemas.openxmlformats.org/drawingml/2006/table">
            <a:tbl>
              <a:tblPr/>
              <a:tblGrid>
                <a:gridCol w="638969"/>
                <a:gridCol w="638969"/>
                <a:gridCol w="638969"/>
                <a:gridCol w="638969"/>
                <a:gridCol w="638969"/>
                <a:gridCol w="638969"/>
                <a:gridCol w="638969"/>
                <a:gridCol w="638969"/>
              </a:tblGrid>
              <a:tr h="177491">
                <a:tc gridSpan="3">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1" i="0" u="none" strike="noStrike">
                          <a:solidFill>
                            <a:srgbClr val="000000"/>
                          </a:solidFill>
                          <a:effectLst/>
                          <a:latin typeface="Arial"/>
                        </a:rPr>
                        <a:t>Piaggio P. 32 I</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Twin-Engine Medium Bomber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b"/>
                      <a:r>
                        <a:rPr lang="it-IT" sz="1000" b="0" i="0" u="none" strike="noStrike">
                          <a:solidFill>
                            <a:srgbClr val="000000"/>
                          </a:solidFill>
                          <a:effectLst/>
                          <a:latin typeface="Arial"/>
                        </a:rPr>
                        <a:t>5-6</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January 1936</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1938</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16,30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18,00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60,00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5,10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6.355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9.355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15 min a 4000 m</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2 Isotta Fraschini Asso XI RC. 40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825 CV (607KW) each</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386</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1.950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7.250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1600 kg</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5" gridSpan="5">
                  <a:txBody>
                    <a:bodyPr/>
                    <a:lstStyle/>
                    <a:p>
                      <a:pPr algn="l" fontAlgn="t"/>
                      <a:r>
                        <a:rPr lang="pt-BR" sz="1000" b="0" i="0" u="none" strike="noStrike">
                          <a:solidFill>
                            <a:srgbClr val="000000"/>
                          </a:solidFill>
                          <a:effectLst/>
                          <a:latin typeface="Arial"/>
                        </a:rPr>
                        <a:t>2 x 800 kg, o 2 x 500 kg o 4 x 250 kg o 6 x 160 kg o 12 x 100 o 12 x 20 kg o 416 x 2 kg bomblets or 208 x 2 kg incendiary bomblets or 1 x 450 mm torpedo</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hMerge="1">
                  <a:txBody>
                    <a:bodyPr/>
                    <a:lstStyle/>
                    <a:p>
                      <a:endParaRPr lang="it-IT"/>
                    </a:p>
                  </a:txBody>
                  <a:tcPr/>
                </a:tc>
                <a:tc rowSpan="5" hMerge="1">
                  <a:txBody>
                    <a:bodyPr/>
                    <a:lstStyle/>
                    <a:p>
                      <a:endParaRPr lang="it-IT"/>
                    </a:p>
                  </a:txBody>
                  <a:tcPr/>
                </a:tc>
                <a:tc rowSpan="5" hMerge="1">
                  <a:txBody>
                    <a:bodyPr/>
                    <a:lstStyle/>
                    <a:p>
                      <a:endParaRPr lang="it-IT"/>
                    </a:p>
                  </a:txBody>
                  <a:tcPr/>
                </a:tc>
                <a:tc rowSpan="5"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77491">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dirty="0">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bl>
          </a:graphicData>
        </a:graphic>
      </p:graphicFrame>
    </p:spTree>
    <p:extLst>
      <p:ext uri="{BB962C8B-B14F-4D97-AF65-F5344CB8AC3E}">
        <p14:creationId xmlns:p14="http://schemas.microsoft.com/office/powerpoint/2010/main" val="220937008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fontScale="90000"/>
          </a:bodyPr>
          <a:lstStyle/>
          <a:p>
            <a:r>
              <a:rPr lang="it-IT" sz="3600" dirty="0" smtClean="0"/>
              <a:t>Savoia Marchetti SM. 81 «Pipistrello»</a:t>
            </a: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81</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575049" y="612667"/>
          <a:ext cx="5111752" cy="5173879"/>
        </p:xfrm>
        <a:graphic>
          <a:graphicData uri="http://schemas.openxmlformats.org/drawingml/2006/table">
            <a:tbl>
              <a:tblPr/>
              <a:tblGrid>
                <a:gridCol w="638969"/>
                <a:gridCol w="638969"/>
                <a:gridCol w="638969"/>
                <a:gridCol w="638969"/>
                <a:gridCol w="638969"/>
                <a:gridCol w="638969"/>
                <a:gridCol w="638969"/>
                <a:gridCol w="638969"/>
              </a:tblGrid>
              <a:tr h="177491">
                <a:tc gridSpan="3">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1" i="0" u="none" strike="noStrike">
                          <a:solidFill>
                            <a:srgbClr val="000000"/>
                          </a:solidFill>
                          <a:effectLst/>
                          <a:latin typeface="Arial"/>
                        </a:rPr>
                        <a:t>Savoia Marchetti SM. 81 "Pipistrello"</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Three-Engine Medium Bomber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b"/>
                      <a:r>
                        <a:rPr lang="it-IT" sz="1000" b="0" i="0" u="none" strike="noStrike">
                          <a:solidFill>
                            <a:srgbClr val="000000"/>
                          </a:solidFill>
                          <a:effectLst/>
                          <a:latin typeface="Arial"/>
                        </a:rPr>
                        <a:t>6</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February 1934</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1935</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17,80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24,00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92,00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4,30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6.800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10.505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15min 30 sec to 4000 m</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3 Alfa Romeo 125 RC. 35</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780 CV (574 KW) each</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290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200</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340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t"/>
                      <a:r>
                        <a:rPr lang="it-IT" sz="1000" b="0" i="0" u="none" strike="noStrike">
                          <a:solidFill>
                            <a:srgbClr val="000000"/>
                          </a:solidFill>
                          <a:effectLst/>
                          <a:latin typeface="Arial"/>
                        </a:rPr>
                        <a:t>2.000</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7.000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 Spain, China</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2000 kg</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en-US" sz="1000" b="0" i="0" u="none" strike="noStrike">
                          <a:solidFill>
                            <a:srgbClr val="000000"/>
                          </a:solidFill>
                          <a:effectLst/>
                          <a:latin typeface="Arial"/>
                        </a:rPr>
                        <a:t>4 x 500 kg or 4 x 250 kg or 16 x 100 kg or 28 x 50 kg or 56 x 31 kg or 56 x 24 kg or 56 x 10 kg oppure 12 x 42 x 2 kg bomblets (total 1008 kg) or</a:t>
                      </a:r>
                      <a:r>
                        <a:rPr lang="en-US" sz="1000" b="1" i="0" u="none" strike="noStrike">
                          <a:solidFill>
                            <a:srgbClr val="000000"/>
                          </a:solidFill>
                          <a:effectLst/>
                          <a:latin typeface="Arial"/>
                        </a:rPr>
                        <a:t> </a:t>
                      </a:r>
                      <a:r>
                        <a:rPr lang="en-US" sz="1000" b="0" i="0" u="none" strike="noStrike">
                          <a:solidFill>
                            <a:srgbClr val="000000"/>
                          </a:solidFill>
                          <a:effectLst/>
                          <a:latin typeface="Arial"/>
                        </a:rPr>
                        <a:t>2 x 450 mm torpedoes (transport only; in combat just 1 torpedo)</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275112">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dirty="0">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bl>
          </a:graphicData>
        </a:graphic>
      </p:graphicFrame>
    </p:spTree>
    <p:extLst>
      <p:ext uri="{BB962C8B-B14F-4D97-AF65-F5344CB8AC3E}">
        <p14:creationId xmlns:p14="http://schemas.microsoft.com/office/powerpoint/2010/main" val="84142518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a:bodyPr>
          <a:lstStyle/>
          <a:p>
            <a:r>
              <a:rPr lang="it-IT" sz="3600" dirty="0" smtClean="0"/>
              <a:t>Piaggio P. 32 Bis</a:t>
            </a: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82</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575049" y="577169"/>
          <a:ext cx="5111752" cy="5244875"/>
        </p:xfrm>
        <a:graphic>
          <a:graphicData uri="http://schemas.openxmlformats.org/drawingml/2006/table">
            <a:tbl>
              <a:tblPr/>
              <a:tblGrid>
                <a:gridCol w="638969"/>
                <a:gridCol w="638969"/>
                <a:gridCol w="638969"/>
                <a:gridCol w="638969"/>
                <a:gridCol w="638969"/>
                <a:gridCol w="638969"/>
                <a:gridCol w="638969"/>
                <a:gridCol w="638969"/>
              </a:tblGrid>
              <a:tr h="177491">
                <a:tc gridSpan="3">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1" i="0" u="none" strike="noStrike">
                          <a:solidFill>
                            <a:srgbClr val="000000"/>
                          </a:solidFill>
                          <a:effectLst/>
                          <a:latin typeface="Arial"/>
                        </a:rPr>
                        <a:t>Piaggio P. 32 Bis</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Twin-Engine Medium Bomber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b"/>
                      <a:r>
                        <a:rPr lang="it-IT" sz="1000" b="0" i="0" u="none" strike="noStrike">
                          <a:solidFill>
                            <a:srgbClr val="000000"/>
                          </a:solidFill>
                          <a:effectLst/>
                          <a:latin typeface="Arial"/>
                        </a:rPr>
                        <a:t>5-6</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February 1937</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just 1 prototype</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16,30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18,00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60,00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5,10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6.800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9.800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10 min to 4000 m</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2 Piaggio P. XI RC. 40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1000 CV (735 KW) each</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150</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420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2.000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8.000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1600 kg</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5" gridSpan="5">
                  <a:txBody>
                    <a:bodyPr/>
                    <a:lstStyle/>
                    <a:p>
                      <a:pPr algn="l" fontAlgn="t"/>
                      <a:r>
                        <a:rPr lang="en-US" sz="1000" b="0" i="0" u="none" strike="noStrike">
                          <a:solidFill>
                            <a:srgbClr val="000000"/>
                          </a:solidFill>
                          <a:effectLst/>
                          <a:latin typeface="Arial"/>
                        </a:rPr>
                        <a:t>2 x 800 kg, or 2 x 500 kg or 4 x 250 kg or 6 x 160 kg or 12 x 100 or 12 x 20 kg or 416 x 2 kg bomblets in bomb release gears or  208 x 2 kg incendiary bomblets in bomb release gears or 1 x 450 mm torpedo</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hMerge="1">
                  <a:txBody>
                    <a:bodyPr/>
                    <a:lstStyle/>
                    <a:p>
                      <a:endParaRPr lang="it-IT"/>
                    </a:p>
                  </a:txBody>
                  <a:tcPr/>
                </a:tc>
                <a:tc rowSpan="5" hMerge="1">
                  <a:txBody>
                    <a:bodyPr/>
                    <a:lstStyle/>
                    <a:p>
                      <a:endParaRPr lang="it-IT"/>
                    </a:p>
                  </a:txBody>
                  <a:tcPr/>
                </a:tc>
                <a:tc rowSpan="5" hMerge="1">
                  <a:txBody>
                    <a:bodyPr/>
                    <a:lstStyle/>
                    <a:p>
                      <a:endParaRPr lang="it-IT"/>
                    </a:p>
                  </a:txBody>
                  <a:tcPr/>
                </a:tc>
                <a:tc rowSpan="5"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77491">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dirty="0">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bl>
          </a:graphicData>
        </a:graphic>
      </p:graphicFrame>
    </p:spTree>
    <p:extLst>
      <p:ext uri="{BB962C8B-B14F-4D97-AF65-F5344CB8AC3E}">
        <p14:creationId xmlns:p14="http://schemas.microsoft.com/office/powerpoint/2010/main" val="419751117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a:bodyPr>
          <a:lstStyle/>
          <a:p>
            <a:r>
              <a:rPr lang="it-IT" sz="3600" dirty="0" smtClean="0"/>
              <a:t>Caproni Ca. 135</a:t>
            </a: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83</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575049" y="577169"/>
          <a:ext cx="5111752" cy="5244875"/>
        </p:xfrm>
        <a:graphic>
          <a:graphicData uri="http://schemas.openxmlformats.org/drawingml/2006/table">
            <a:tbl>
              <a:tblPr/>
              <a:tblGrid>
                <a:gridCol w="638969"/>
                <a:gridCol w="638969"/>
                <a:gridCol w="638969"/>
                <a:gridCol w="638969"/>
                <a:gridCol w="638969"/>
                <a:gridCol w="638969"/>
                <a:gridCol w="638969"/>
                <a:gridCol w="638969"/>
              </a:tblGrid>
              <a:tr h="177491">
                <a:tc gridSpan="3">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1" i="0" u="none" strike="noStrike">
                          <a:solidFill>
                            <a:srgbClr val="000000"/>
                          </a:solidFill>
                          <a:effectLst/>
                          <a:latin typeface="Arial"/>
                        </a:rPr>
                        <a:t>Caproni Ca. 135</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Twin-Engine Medium Bomber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4 - 5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April 1936</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1937</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14,40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18,80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60,00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3,40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6.050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9.550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2 Piaggio P. XI bis RC. 40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1000 CV (735 KW) each</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440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350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2.000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7.900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 Hungary, Peru</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1600 kg</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5" gridSpan="5">
                  <a:txBody>
                    <a:bodyPr/>
                    <a:lstStyle/>
                    <a:p>
                      <a:pPr algn="l" fontAlgn="t"/>
                      <a:r>
                        <a:rPr lang="en-US" sz="1000" b="0" i="0" u="none" strike="noStrike">
                          <a:solidFill>
                            <a:srgbClr val="000000"/>
                          </a:solidFill>
                          <a:effectLst/>
                          <a:latin typeface="Arial"/>
                        </a:rPr>
                        <a:t>2 x 800 kg or 2 x 500 kg or 4 x 250 kg or 16 x 100 kg</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hMerge="1">
                  <a:txBody>
                    <a:bodyPr/>
                    <a:lstStyle/>
                    <a:p>
                      <a:endParaRPr lang="it-IT"/>
                    </a:p>
                  </a:txBody>
                  <a:tcPr/>
                </a:tc>
                <a:tc rowSpan="5" hMerge="1">
                  <a:txBody>
                    <a:bodyPr/>
                    <a:lstStyle/>
                    <a:p>
                      <a:endParaRPr lang="it-IT"/>
                    </a:p>
                  </a:txBody>
                  <a:tcPr/>
                </a:tc>
                <a:tc rowSpan="5" hMerge="1">
                  <a:txBody>
                    <a:bodyPr/>
                    <a:lstStyle/>
                    <a:p>
                      <a:endParaRPr lang="it-IT"/>
                    </a:p>
                  </a:txBody>
                  <a:tcPr/>
                </a:tc>
                <a:tc rowSpan="5"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77491">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dirty="0">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bl>
          </a:graphicData>
        </a:graphic>
      </p:graphicFrame>
    </p:spTree>
    <p:extLst>
      <p:ext uri="{BB962C8B-B14F-4D97-AF65-F5344CB8AC3E}">
        <p14:creationId xmlns:p14="http://schemas.microsoft.com/office/powerpoint/2010/main" val="27743631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a:bodyPr>
          <a:lstStyle/>
          <a:p>
            <a:r>
              <a:rPr lang="it-IT" sz="3600" dirty="0" smtClean="0"/>
              <a:t>FIAT BR. 20 «Cicogna»</a:t>
            </a: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84</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918725" y="273046"/>
          <a:ext cx="4424400" cy="5853122"/>
        </p:xfrm>
        <a:graphic>
          <a:graphicData uri="http://schemas.openxmlformats.org/drawingml/2006/table">
            <a:tbl>
              <a:tblPr/>
              <a:tblGrid>
                <a:gridCol w="553050"/>
                <a:gridCol w="553050"/>
                <a:gridCol w="553050"/>
                <a:gridCol w="553050"/>
                <a:gridCol w="553050"/>
                <a:gridCol w="553050"/>
                <a:gridCol w="553050"/>
                <a:gridCol w="553050"/>
              </a:tblGrid>
              <a:tr h="153625">
                <a:tc gridSpan="3">
                  <a:txBody>
                    <a:bodyPr/>
                    <a:lstStyle/>
                    <a:p>
                      <a:pPr algn="l" fontAlgn="ctr"/>
                      <a:r>
                        <a:rPr lang="it-IT" sz="900" b="0" i="0" u="none" strike="noStrike">
                          <a:solidFill>
                            <a:srgbClr val="000000"/>
                          </a:solidFill>
                          <a:effectLst/>
                          <a:latin typeface="Arial"/>
                        </a:rPr>
                        <a:t>Name:</a:t>
                      </a:r>
                    </a:p>
                  </a:txBody>
                  <a:tcPr marL="7681" marR="7681" marT="768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900" b="1" i="0" u="none" strike="noStrike">
                          <a:solidFill>
                            <a:srgbClr val="000000"/>
                          </a:solidFill>
                          <a:effectLst/>
                          <a:latin typeface="Arial"/>
                        </a:rPr>
                        <a:t>Fiat BR. 20 "Cicogna"</a:t>
                      </a:r>
                    </a:p>
                  </a:txBody>
                  <a:tcPr marL="7681" marR="7681" marT="768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45944">
                <a:tc gridSpan="3">
                  <a:txBody>
                    <a:bodyPr/>
                    <a:lstStyle/>
                    <a:p>
                      <a:pPr algn="l" fontAlgn="ctr"/>
                      <a:r>
                        <a:rPr lang="it-IT" sz="900" b="0" i="0" u="none" strike="noStrike">
                          <a:solidFill>
                            <a:srgbClr val="000000"/>
                          </a:solidFill>
                          <a:effectLst/>
                          <a:latin typeface="Arial"/>
                        </a:rPr>
                        <a:t>Type:</a:t>
                      </a:r>
                    </a:p>
                  </a:txBody>
                  <a:tcPr marL="7681" marR="7681" marT="7681"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900" b="0" i="0" u="none" strike="noStrike">
                          <a:solidFill>
                            <a:srgbClr val="000000"/>
                          </a:solidFill>
                          <a:effectLst/>
                          <a:latin typeface="Arial"/>
                        </a:rPr>
                        <a:t>Twin-Engine Medium Bomber</a:t>
                      </a:r>
                    </a:p>
                  </a:txBody>
                  <a:tcPr marL="7681" marR="7681" marT="768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45944">
                <a:tc gridSpan="3">
                  <a:txBody>
                    <a:bodyPr/>
                    <a:lstStyle/>
                    <a:p>
                      <a:pPr algn="l" fontAlgn="ctr"/>
                      <a:r>
                        <a:rPr lang="it-IT" sz="900" b="0" i="0" u="none" strike="noStrike">
                          <a:solidFill>
                            <a:srgbClr val="000000"/>
                          </a:solidFill>
                          <a:effectLst/>
                          <a:latin typeface="Arial"/>
                        </a:rPr>
                        <a:t>Crew:</a:t>
                      </a:r>
                    </a:p>
                  </a:txBody>
                  <a:tcPr marL="7681" marR="7681" marT="7681"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900" b="0" i="0" u="none" strike="noStrike">
                          <a:solidFill>
                            <a:srgbClr val="000000"/>
                          </a:solidFill>
                          <a:effectLst/>
                          <a:latin typeface="Arial"/>
                        </a:rPr>
                        <a:t>5</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Arial"/>
                        </a:rPr>
                        <a:t> </a:t>
                      </a:r>
                    </a:p>
                  </a:txBody>
                  <a:tcPr marL="7681" marR="7681" marT="768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44">
                <a:tc gridSpan="3">
                  <a:txBody>
                    <a:bodyPr/>
                    <a:lstStyle/>
                    <a:p>
                      <a:pPr algn="l" fontAlgn="ctr"/>
                      <a:r>
                        <a:rPr lang="it-IT" sz="900" b="0" i="0" u="none" strike="noStrike">
                          <a:solidFill>
                            <a:srgbClr val="000000"/>
                          </a:solidFill>
                          <a:effectLst/>
                          <a:latin typeface="Arial"/>
                        </a:rPr>
                        <a:t>First Flight:</a:t>
                      </a:r>
                    </a:p>
                  </a:txBody>
                  <a:tcPr marL="7681" marR="7681" marT="7681"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900" b="0" i="0" u="none" strike="noStrike">
                          <a:solidFill>
                            <a:srgbClr val="000000"/>
                          </a:solidFill>
                          <a:effectLst/>
                          <a:latin typeface="Arial"/>
                        </a:rPr>
                        <a:t>February 1936</a:t>
                      </a:r>
                    </a:p>
                  </a:txBody>
                  <a:tcPr marL="7681" marR="7681" marT="768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45944">
                <a:tc gridSpan="3">
                  <a:txBody>
                    <a:bodyPr/>
                    <a:lstStyle/>
                    <a:p>
                      <a:pPr algn="l" fontAlgn="ctr"/>
                      <a:r>
                        <a:rPr lang="it-IT" sz="900" b="0" i="0" u="none" strike="noStrike">
                          <a:solidFill>
                            <a:srgbClr val="000000"/>
                          </a:solidFill>
                          <a:effectLst/>
                          <a:latin typeface="Arial"/>
                        </a:rPr>
                        <a:t>In-Service Date:</a:t>
                      </a:r>
                    </a:p>
                  </a:txBody>
                  <a:tcPr marL="7681" marR="7681" marT="7681"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900" b="0" i="0" u="none" strike="noStrike">
                          <a:solidFill>
                            <a:srgbClr val="000000"/>
                          </a:solidFill>
                          <a:effectLst/>
                          <a:latin typeface="Arial"/>
                        </a:rPr>
                        <a:t>1936</a:t>
                      </a:r>
                    </a:p>
                  </a:txBody>
                  <a:tcPr marL="7681" marR="7681" marT="768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45944">
                <a:tc gridSpan="3">
                  <a:txBody>
                    <a:bodyPr/>
                    <a:lstStyle/>
                    <a:p>
                      <a:pPr algn="l" fontAlgn="ctr"/>
                      <a:r>
                        <a:rPr lang="it-IT" sz="900" b="0" i="0" u="none" strike="noStrike">
                          <a:solidFill>
                            <a:srgbClr val="000000"/>
                          </a:solidFill>
                          <a:effectLst/>
                          <a:latin typeface="Arial"/>
                        </a:rPr>
                        <a:t>Length (m)</a:t>
                      </a:r>
                    </a:p>
                  </a:txBody>
                  <a:tcPr marL="7681" marR="7681" marT="7681"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900" b="0" i="0" u="none" strike="noStrike">
                          <a:solidFill>
                            <a:srgbClr val="000000"/>
                          </a:solidFill>
                          <a:effectLst/>
                          <a:latin typeface="Arial"/>
                        </a:rPr>
                        <a:t>16,17</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44">
                <a:tc gridSpan="3">
                  <a:txBody>
                    <a:bodyPr/>
                    <a:lstStyle/>
                    <a:p>
                      <a:pPr algn="l" fontAlgn="ctr"/>
                      <a:r>
                        <a:rPr lang="it-IT" sz="900" b="0" i="0" u="none" strike="noStrike">
                          <a:solidFill>
                            <a:srgbClr val="000000"/>
                          </a:solidFill>
                          <a:effectLst/>
                          <a:latin typeface="Arial"/>
                        </a:rPr>
                        <a:t>Wingspan (m):</a:t>
                      </a:r>
                    </a:p>
                  </a:txBody>
                  <a:tcPr marL="7681" marR="7681" marT="7681"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900" b="0" i="0" u="none" strike="noStrike">
                          <a:solidFill>
                            <a:srgbClr val="000000"/>
                          </a:solidFill>
                          <a:effectLst/>
                          <a:latin typeface="Arial"/>
                        </a:rPr>
                        <a:t>21,56</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900" b="0" i="0" u="none" strike="noStrike">
                        <a:solidFill>
                          <a:srgbClr val="000000"/>
                        </a:solidFill>
                        <a:effectLst/>
                        <a:latin typeface="Arial"/>
                      </a:endParaRP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900" b="0" i="0" u="none" strike="noStrike">
                        <a:solidFill>
                          <a:srgbClr val="000000"/>
                        </a:solidFill>
                        <a:effectLst/>
                        <a:latin typeface="Arial"/>
                      </a:endParaRP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900" b="0" i="0" u="none" strike="noStrike">
                        <a:solidFill>
                          <a:srgbClr val="000000"/>
                        </a:solidFill>
                        <a:effectLst/>
                        <a:latin typeface="Arial"/>
                      </a:endParaRP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44">
                <a:tc gridSpan="3">
                  <a:txBody>
                    <a:bodyPr/>
                    <a:lstStyle/>
                    <a:p>
                      <a:pPr algn="l" fontAlgn="ctr"/>
                      <a:r>
                        <a:rPr lang="it-IT" sz="900" b="0" i="0" u="none" strike="noStrike">
                          <a:solidFill>
                            <a:srgbClr val="000000"/>
                          </a:solidFill>
                          <a:effectLst/>
                          <a:latin typeface="Arial"/>
                        </a:rPr>
                        <a:t>Wing Area (Sq. M)</a:t>
                      </a:r>
                    </a:p>
                  </a:txBody>
                  <a:tcPr marL="7681" marR="7681" marT="7681"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900" b="0" i="0" u="none" strike="noStrike">
                          <a:solidFill>
                            <a:srgbClr val="000000"/>
                          </a:solidFill>
                          <a:effectLst/>
                          <a:latin typeface="Arial"/>
                        </a:rPr>
                        <a:t>74,00</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44">
                <a:tc gridSpan="3">
                  <a:txBody>
                    <a:bodyPr/>
                    <a:lstStyle/>
                    <a:p>
                      <a:pPr algn="l" fontAlgn="ctr"/>
                      <a:r>
                        <a:rPr lang="it-IT" sz="900" b="0" i="0" u="none" strike="noStrike">
                          <a:solidFill>
                            <a:srgbClr val="000000"/>
                          </a:solidFill>
                          <a:effectLst/>
                          <a:latin typeface="Arial"/>
                        </a:rPr>
                        <a:t>Heighth (m)</a:t>
                      </a:r>
                    </a:p>
                  </a:txBody>
                  <a:tcPr marL="7681" marR="7681" marT="7681"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900" b="0" i="0" u="none" strike="noStrike">
                          <a:solidFill>
                            <a:srgbClr val="000000"/>
                          </a:solidFill>
                          <a:effectLst/>
                          <a:latin typeface="Arial"/>
                        </a:rPr>
                        <a:t>4,73</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900" b="0" i="0" u="none" strike="noStrike">
                        <a:solidFill>
                          <a:srgbClr val="000000"/>
                        </a:solidFill>
                        <a:effectLst/>
                        <a:latin typeface="Arial"/>
                      </a:endParaRP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900" b="0" i="0" u="none" strike="noStrike">
                        <a:solidFill>
                          <a:srgbClr val="000000"/>
                        </a:solidFill>
                        <a:effectLst/>
                        <a:latin typeface="Arial"/>
                      </a:endParaRP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900" b="0" i="0" u="none" strike="noStrike">
                        <a:solidFill>
                          <a:srgbClr val="000000"/>
                        </a:solidFill>
                        <a:effectLst/>
                        <a:latin typeface="Arial"/>
                      </a:endParaRP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44">
                <a:tc gridSpan="3">
                  <a:txBody>
                    <a:bodyPr/>
                    <a:lstStyle/>
                    <a:p>
                      <a:pPr algn="l" fontAlgn="ctr"/>
                      <a:r>
                        <a:rPr lang="it-IT" sz="900" b="0" i="0" u="none" strike="noStrike">
                          <a:solidFill>
                            <a:srgbClr val="000000"/>
                          </a:solidFill>
                          <a:effectLst/>
                          <a:latin typeface="Arial"/>
                        </a:rPr>
                        <a:t>Empty Weight (kg)</a:t>
                      </a:r>
                    </a:p>
                  </a:txBody>
                  <a:tcPr marL="7681" marR="7681" marT="7681"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900" b="0" i="0" u="none" strike="noStrike">
                          <a:solidFill>
                            <a:srgbClr val="000000"/>
                          </a:solidFill>
                          <a:effectLst/>
                          <a:latin typeface="Arial"/>
                        </a:rPr>
                        <a:t>6.500</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44">
                <a:tc gridSpan="3">
                  <a:txBody>
                    <a:bodyPr/>
                    <a:lstStyle/>
                    <a:p>
                      <a:pPr algn="l" fontAlgn="ctr"/>
                      <a:r>
                        <a:rPr lang="it-IT" sz="900" b="0" i="0" u="none" strike="noStrike">
                          <a:solidFill>
                            <a:srgbClr val="000000"/>
                          </a:solidFill>
                          <a:effectLst/>
                          <a:latin typeface="Arial"/>
                        </a:rPr>
                        <a:t>Loaded Weight:</a:t>
                      </a:r>
                    </a:p>
                  </a:txBody>
                  <a:tcPr marL="7681" marR="7681" marT="7681"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900" b="0" i="0" u="none" strike="noStrike">
                          <a:solidFill>
                            <a:srgbClr val="000000"/>
                          </a:solidFill>
                          <a:effectLst/>
                          <a:latin typeface="Arial"/>
                        </a:rPr>
                        <a:t>10.100</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900" b="0" i="0" u="none" strike="noStrike">
                        <a:solidFill>
                          <a:srgbClr val="000000"/>
                        </a:solidFill>
                        <a:effectLst/>
                        <a:latin typeface="Arial"/>
                      </a:endParaRP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900" b="0" i="0" u="none" strike="noStrike">
                        <a:solidFill>
                          <a:srgbClr val="000000"/>
                        </a:solidFill>
                        <a:effectLst/>
                        <a:latin typeface="Arial"/>
                      </a:endParaRP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900" b="0" i="0" u="none" strike="noStrike">
                        <a:solidFill>
                          <a:srgbClr val="000000"/>
                        </a:solidFill>
                        <a:effectLst/>
                        <a:latin typeface="Arial"/>
                      </a:endParaRP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44">
                <a:tc gridSpan="2">
                  <a:txBody>
                    <a:bodyPr/>
                    <a:lstStyle/>
                    <a:p>
                      <a:pPr algn="l" fontAlgn="b"/>
                      <a:r>
                        <a:rPr lang="it-IT" sz="900" b="0" i="0" u="none" strike="noStrike">
                          <a:solidFill>
                            <a:srgbClr val="000000"/>
                          </a:solidFill>
                          <a:effectLst/>
                          <a:latin typeface="Arial"/>
                        </a:rPr>
                        <a:t>Climb Rate:</a:t>
                      </a:r>
                    </a:p>
                  </a:txBody>
                  <a:tcPr marL="7681" marR="7681" marT="768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900" b="0" i="0" u="none" strike="noStrike">
                          <a:solidFill>
                            <a:srgbClr val="000000"/>
                          </a:solidFill>
                          <a:effectLst/>
                          <a:latin typeface="Arial"/>
                        </a:rPr>
                        <a:t>14 min to 4000 m</a:t>
                      </a:r>
                    </a:p>
                  </a:txBody>
                  <a:tcPr marL="7681" marR="7681" marT="768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45944">
                <a:tc gridSpan="3">
                  <a:txBody>
                    <a:bodyPr/>
                    <a:lstStyle/>
                    <a:p>
                      <a:pPr algn="l" fontAlgn="ctr"/>
                      <a:r>
                        <a:rPr lang="it-IT" sz="900" b="0" i="0" u="none" strike="noStrike">
                          <a:solidFill>
                            <a:srgbClr val="000000"/>
                          </a:solidFill>
                          <a:effectLst/>
                          <a:latin typeface="Arial"/>
                        </a:rPr>
                        <a:t>Engines:</a:t>
                      </a:r>
                    </a:p>
                  </a:txBody>
                  <a:tcPr marL="7681" marR="7681" marT="7681"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900" b="0" i="0" u="none" strike="noStrike">
                          <a:solidFill>
                            <a:srgbClr val="000000"/>
                          </a:solidFill>
                          <a:effectLst/>
                          <a:latin typeface="Arial"/>
                        </a:rPr>
                        <a:t>2 Fiat A. 80 RC. 41</a:t>
                      </a:r>
                    </a:p>
                  </a:txBody>
                  <a:tcPr marL="7681" marR="7681" marT="768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45944">
                <a:tc gridSpan="3">
                  <a:txBody>
                    <a:bodyPr/>
                    <a:lstStyle/>
                    <a:p>
                      <a:pPr algn="l" fontAlgn="ctr"/>
                      <a:r>
                        <a:rPr lang="it-IT" sz="900" b="0" i="0" u="none" strike="noStrike">
                          <a:solidFill>
                            <a:srgbClr val="000000"/>
                          </a:solidFill>
                          <a:effectLst/>
                          <a:latin typeface="Arial"/>
                        </a:rPr>
                        <a:t>Power:</a:t>
                      </a:r>
                    </a:p>
                  </a:txBody>
                  <a:tcPr marL="7681" marR="7681" marT="7681"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900" b="0" i="0" u="none" strike="noStrike">
                          <a:solidFill>
                            <a:srgbClr val="000000"/>
                          </a:solidFill>
                          <a:effectLst/>
                          <a:latin typeface="Arial"/>
                        </a:rPr>
                        <a:t>1000 CV (735 KW) each</a:t>
                      </a:r>
                    </a:p>
                  </a:txBody>
                  <a:tcPr marL="7681" marR="7681" marT="768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45944">
                <a:tc gridSpan="2">
                  <a:txBody>
                    <a:bodyPr/>
                    <a:lstStyle/>
                    <a:p>
                      <a:pPr algn="l" fontAlgn="b"/>
                      <a:r>
                        <a:rPr lang="it-IT" sz="900" b="0" i="0" u="none" strike="noStrike">
                          <a:solidFill>
                            <a:srgbClr val="000000"/>
                          </a:solidFill>
                          <a:effectLst/>
                          <a:latin typeface="Arial"/>
                        </a:rPr>
                        <a:t>Take Off (m)</a:t>
                      </a:r>
                    </a:p>
                  </a:txBody>
                  <a:tcPr marL="7681" marR="7681" marT="768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900" b="0" i="0" u="none" strike="noStrike">
                        <a:solidFill>
                          <a:srgbClr val="000000"/>
                        </a:solidFill>
                        <a:effectLst/>
                        <a:latin typeface="Arial"/>
                      </a:endParaRP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350</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44">
                <a:tc gridSpan="2">
                  <a:txBody>
                    <a:bodyPr/>
                    <a:lstStyle/>
                    <a:p>
                      <a:pPr algn="l" fontAlgn="b"/>
                      <a:r>
                        <a:rPr lang="it-IT" sz="900" b="0" i="0" u="none" strike="noStrike">
                          <a:solidFill>
                            <a:srgbClr val="000000"/>
                          </a:solidFill>
                          <a:effectLst/>
                          <a:latin typeface="Arial"/>
                        </a:rPr>
                        <a:t>Landing (m)</a:t>
                      </a:r>
                    </a:p>
                  </a:txBody>
                  <a:tcPr marL="7681" marR="7681" marT="768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Arial"/>
                        </a:rPr>
                        <a:t>200</a:t>
                      </a:r>
                    </a:p>
                  </a:txBody>
                  <a:tcPr marL="7681" marR="7681" marT="76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Arial"/>
                        </a:rPr>
                        <a:t> </a:t>
                      </a:r>
                    </a:p>
                  </a:txBody>
                  <a:tcPr marL="7681" marR="7681" marT="76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Arial"/>
                        </a:rPr>
                        <a:t> </a:t>
                      </a:r>
                    </a:p>
                  </a:txBody>
                  <a:tcPr marL="7681" marR="7681" marT="76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Arial"/>
                        </a:rPr>
                        <a:t> </a:t>
                      </a:r>
                    </a:p>
                  </a:txBody>
                  <a:tcPr marL="7681" marR="7681" marT="76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Arial"/>
                        </a:rPr>
                        <a:t> </a:t>
                      </a:r>
                    </a:p>
                  </a:txBody>
                  <a:tcPr marL="7681" marR="7681" marT="768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44">
                <a:tc gridSpan="3">
                  <a:txBody>
                    <a:bodyPr/>
                    <a:lstStyle/>
                    <a:p>
                      <a:pPr algn="l" fontAlgn="ctr"/>
                      <a:r>
                        <a:rPr lang="it-IT" sz="900" b="0" i="0" u="none" strike="noStrike">
                          <a:solidFill>
                            <a:srgbClr val="000000"/>
                          </a:solidFill>
                          <a:effectLst/>
                          <a:latin typeface="Arial"/>
                        </a:rPr>
                        <a:t>Max Speed (Km/h)</a:t>
                      </a:r>
                    </a:p>
                  </a:txBody>
                  <a:tcPr marL="7681" marR="7681" marT="7681"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900" b="0" i="0" u="none" strike="noStrike">
                          <a:solidFill>
                            <a:srgbClr val="000000"/>
                          </a:solidFill>
                          <a:effectLst/>
                          <a:latin typeface="Arial"/>
                        </a:rPr>
                        <a:t>430</a:t>
                      </a:r>
                    </a:p>
                  </a:txBody>
                  <a:tcPr marL="7681" marR="7681" marT="768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45944">
                <a:tc gridSpan="3">
                  <a:txBody>
                    <a:bodyPr/>
                    <a:lstStyle/>
                    <a:p>
                      <a:pPr algn="l" fontAlgn="ctr"/>
                      <a:r>
                        <a:rPr lang="it-IT" sz="900" b="0" i="0" u="none" strike="noStrike">
                          <a:solidFill>
                            <a:srgbClr val="000000"/>
                          </a:solidFill>
                          <a:effectLst/>
                          <a:latin typeface="Arial"/>
                        </a:rPr>
                        <a:t>Cruising Speed (km/h)</a:t>
                      </a:r>
                    </a:p>
                  </a:txBody>
                  <a:tcPr marL="7681" marR="7681" marT="7681"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900" b="0" i="0" u="none" strike="noStrike">
                          <a:solidFill>
                            <a:srgbClr val="000000"/>
                          </a:solidFill>
                          <a:effectLst/>
                          <a:latin typeface="Arial"/>
                        </a:rPr>
                        <a:t>350</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44">
                <a:tc gridSpan="3">
                  <a:txBody>
                    <a:bodyPr/>
                    <a:lstStyle/>
                    <a:p>
                      <a:pPr algn="l" fontAlgn="ctr"/>
                      <a:r>
                        <a:rPr lang="it-IT" sz="900" b="0" i="0" u="none" strike="noStrike">
                          <a:solidFill>
                            <a:srgbClr val="000000"/>
                          </a:solidFill>
                          <a:effectLst/>
                          <a:latin typeface="Arial"/>
                        </a:rPr>
                        <a:t>Range (km)</a:t>
                      </a:r>
                    </a:p>
                  </a:txBody>
                  <a:tcPr marL="7681" marR="7681" marT="7681"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900" b="0" i="0" u="none" strike="noStrike">
                          <a:solidFill>
                            <a:srgbClr val="000000"/>
                          </a:solidFill>
                          <a:effectLst/>
                          <a:latin typeface="Arial"/>
                        </a:rPr>
                        <a:t>3.000</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44">
                <a:tc gridSpan="3">
                  <a:txBody>
                    <a:bodyPr/>
                    <a:lstStyle/>
                    <a:p>
                      <a:pPr algn="l" fontAlgn="b"/>
                      <a:r>
                        <a:rPr lang="it-IT" sz="900" b="0" i="0" u="none" strike="noStrike">
                          <a:solidFill>
                            <a:srgbClr val="000000"/>
                          </a:solidFill>
                          <a:effectLst/>
                          <a:latin typeface="Arial"/>
                        </a:rPr>
                        <a:t>Ceiling (m):</a:t>
                      </a:r>
                    </a:p>
                  </a:txBody>
                  <a:tcPr marL="7681" marR="7681" marT="768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900" b="0" i="0" u="none" strike="noStrike">
                          <a:solidFill>
                            <a:srgbClr val="000000"/>
                          </a:solidFill>
                          <a:effectLst/>
                          <a:latin typeface="Arial"/>
                        </a:rPr>
                        <a:t>9.000</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44">
                <a:tc>
                  <a:txBody>
                    <a:bodyPr/>
                    <a:lstStyle/>
                    <a:p>
                      <a:pPr algn="l" fontAlgn="b"/>
                      <a:r>
                        <a:rPr lang="it-IT" sz="900" b="0" i="0" u="none" strike="noStrike">
                          <a:solidFill>
                            <a:srgbClr val="000000"/>
                          </a:solidFill>
                          <a:effectLst/>
                          <a:latin typeface="Arial"/>
                        </a:rPr>
                        <a:t> </a:t>
                      </a:r>
                    </a:p>
                  </a:txBody>
                  <a:tcPr marL="7681" marR="7681" marT="768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Arial"/>
                        </a:rPr>
                        <a:t> </a:t>
                      </a:r>
                    </a:p>
                  </a:txBody>
                  <a:tcPr marL="7681" marR="7681" marT="76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Arial"/>
                        </a:rPr>
                        <a:t> </a:t>
                      </a:r>
                    </a:p>
                  </a:txBody>
                  <a:tcPr marL="7681" marR="7681" marT="768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44">
                <a:tc>
                  <a:txBody>
                    <a:bodyPr/>
                    <a:lstStyle/>
                    <a:p>
                      <a:pPr algn="l" fontAlgn="b"/>
                      <a:r>
                        <a:rPr lang="it-IT" sz="900" b="0" i="0" u="none" strike="noStrike">
                          <a:solidFill>
                            <a:srgbClr val="000000"/>
                          </a:solidFill>
                          <a:effectLst/>
                          <a:latin typeface="Arial"/>
                        </a:rPr>
                        <a:t>Users:</a:t>
                      </a:r>
                    </a:p>
                  </a:txBody>
                  <a:tcPr marL="7681" marR="7681" marT="768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900" b="0" i="0" u="none" strike="noStrike">
                          <a:solidFill>
                            <a:srgbClr val="000000"/>
                          </a:solidFill>
                          <a:effectLst/>
                          <a:latin typeface="Arial"/>
                        </a:rPr>
                        <a:t> </a:t>
                      </a:r>
                    </a:p>
                  </a:txBody>
                  <a:tcPr marL="7681" marR="7681" marT="768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900" b="0" i="0" u="none" strike="noStrike">
                          <a:solidFill>
                            <a:srgbClr val="000000"/>
                          </a:solidFill>
                          <a:effectLst/>
                          <a:latin typeface="Arial"/>
                        </a:rPr>
                        <a:t>Italy, Yugoslavia, Spain, Japan, Hungary, Venezuela</a:t>
                      </a:r>
                    </a:p>
                  </a:txBody>
                  <a:tcPr marL="7681" marR="7681" marT="7681"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45944">
                <a:tc>
                  <a:txBody>
                    <a:bodyPr/>
                    <a:lstStyle/>
                    <a:p>
                      <a:pPr algn="l" fontAlgn="b"/>
                      <a:r>
                        <a:rPr lang="it-IT" sz="900" b="0" i="0" u="none" strike="noStrike">
                          <a:solidFill>
                            <a:srgbClr val="000000"/>
                          </a:solidFill>
                          <a:effectLst/>
                          <a:latin typeface="Arial"/>
                        </a:rPr>
                        <a:t> </a:t>
                      </a:r>
                    </a:p>
                  </a:txBody>
                  <a:tcPr marL="7681" marR="7681" marT="768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45944">
                <a:tc>
                  <a:txBody>
                    <a:bodyPr/>
                    <a:lstStyle/>
                    <a:p>
                      <a:pPr algn="l" fontAlgn="b"/>
                      <a:r>
                        <a:rPr lang="it-IT" sz="900" b="0" i="0" u="none" strike="noStrike">
                          <a:solidFill>
                            <a:srgbClr val="000000"/>
                          </a:solidFill>
                          <a:effectLst/>
                          <a:latin typeface="Arial"/>
                        </a:rPr>
                        <a:t> </a:t>
                      </a:r>
                    </a:p>
                  </a:txBody>
                  <a:tcPr marL="7681" marR="7681" marT="768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45944">
                <a:tc>
                  <a:txBody>
                    <a:bodyPr/>
                    <a:lstStyle/>
                    <a:p>
                      <a:pPr algn="l" fontAlgn="b"/>
                      <a:r>
                        <a:rPr lang="it-IT" sz="900" b="0" i="0" u="none" strike="noStrike">
                          <a:solidFill>
                            <a:srgbClr val="000000"/>
                          </a:solidFill>
                          <a:effectLst/>
                          <a:latin typeface="Arial"/>
                        </a:rPr>
                        <a:t> </a:t>
                      </a:r>
                    </a:p>
                  </a:txBody>
                  <a:tcPr marL="7681" marR="7681" marT="7681"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Arial"/>
                        </a:rPr>
                        <a:t> </a:t>
                      </a:r>
                    </a:p>
                  </a:txBody>
                  <a:tcPr marL="7681" marR="7681" marT="768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Arial"/>
                        </a:rPr>
                        <a:t> </a:t>
                      </a:r>
                    </a:p>
                  </a:txBody>
                  <a:tcPr marL="7681" marR="7681" marT="7681"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45944">
                <a:tc gridSpan="2">
                  <a:txBody>
                    <a:bodyPr/>
                    <a:lstStyle/>
                    <a:p>
                      <a:pPr algn="l" fontAlgn="b"/>
                      <a:r>
                        <a:rPr lang="it-IT" sz="900" b="0" i="0" u="none" strike="noStrike">
                          <a:solidFill>
                            <a:srgbClr val="000000"/>
                          </a:solidFill>
                          <a:effectLst/>
                          <a:latin typeface="Arial"/>
                        </a:rPr>
                        <a:t>Max Bomb Load</a:t>
                      </a:r>
                    </a:p>
                  </a:txBody>
                  <a:tcPr marL="7681" marR="7681" marT="768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900" b="0" i="0" u="none" strike="noStrike">
                          <a:solidFill>
                            <a:srgbClr val="000000"/>
                          </a:solidFill>
                          <a:effectLst/>
                          <a:latin typeface="Arial"/>
                        </a:rPr>
                        <a:t> </a:t>
                      </a:r>
                    </a:p>
                  </a:txBody>
                  <a:tcPr marL="7681" marR="7681" marT="76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it-IT" sz="900" b="0" i="0" u="none" strike="noStrike">
                          <a:solidFill>
                            <a:srgbClr val="000000"/>
                          </a:solidFill>
                          <a:effectLst/>
                          <a:latin typeface="Arial"/>
                        </a:rPr>
                        <a:t>1600 kg </a:t>
                      </a:r>
                    </a:p>
                  </a:txBody>
                  <a:tcPr marL="7681" marR="7681" marT="768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45944">
                <a:tc gridSpan="2">
                  <a:txBody>
                    <a:bodyPr/>
                    <a:lstStyle/>
                    <a:p>
                      <a:pPr algn="l" fontAlgn="b"/>
                      <a:r>
                        <a:rPr lang="it-IT" sz="900" b="0" i="0" u="none" strike="noStrike">
                          <a:solidFill>
                            <a:srgbClr val="000000"/>
                          </a:solidFill>
                          <a:effectLst/>
                          <a:latin typeface="Arial"/>
                        </a:rPr>
                        <a:t>Possible Loads</a:t>
                      </a:r>
                    </a:p>
                  </a:txBody>
                  <a:tcPr marL="7681" marR="7681" marT="768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w="6350" cap="flat" cmpd="sng" algn="ctr">
                      <a:solidFill>
                        <a:srgbClr val="000000"/>
                      </a:solidFill>
                      <a:prstDash val="solid"/>
                      <a:round/>
                      <a:headEnd type="none" w="med" len="med"/>
                      <a:tailEnd type="none" w="med" len="med"/>
                    </a:lnT>
                    <a:lnB>
                      <a:noFill/>
                    </a:lnB>
                  </a:tcPr>
                </a:tc>
                <a:tc gridSpan="5">
                  <a:txBody>
                    <a:bodyPr/>
                    <a:lstStyle/>
                    <a:p>
                      <a:pPr algn="l" fontAlgn="b"/>
                      <a:r>
                        <a:rPr lang="it-IT" sz="900" b="0" i="0" u="none" strike="noStrike">
                          <a:solidFill>
                            <a:srgbClr val="000000"/>
                          </a:solidFill>
                          <a:effectLst/>
                          <a:latin typeface="Arial"/>
                        </a:rPr>
                        <a:t>2 x 800 kg </a:t>
                      </a:r>
                    </a:p>
                  </a:txBody>
                  <a:tcPr marL="7681" marR="7681" marT="768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45944">
                <a:tc>
                  <a:txBody>
                    <a:bodyPr/>
                    <a:lstStyle/>
                    <a:p>
                      <a:pPr algn="l" fontAlgn="b"/>
                      <a:r>
                        <a:rPr lang="it-IT" sz="900" b="0" i="0" u="none" strike="noStrike">
                          <a:solidFill>
                            <a:srgbClr val="000000"/>
                          </a:solidFill>
                          <a:effectLst/>
                          <a:latin typeface="Arial"/>
                        </a:rPr>
                        <a:t> </a:t>
                      </a:r>
                    </a:p>
                  </a:txBody>
                  <a:tcPr marL="7681" marR="7681" marT="768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gridSpan="5">
                  <a:txBody>
                    <a:bodyPr/>
                    <a:lstStyle/>
                    <a:p>
                      <a:pPr algn="l" fontAlgn="b"/>
                      <a:r>
                        <a:rPr lang="en-US" sz="900" b="0" i="0" u="none" strike="noStrike">
                          <a:solidFill>
                            <a:srgbClr val="000000"/>
                          </a:solidFill>
                          <a:effectLst/>
                          <a:latin typeface="Arial"/>
                        </a:rPr>
                        <a:t>or 2 x 500 kg </a:t>
                      </a:r>
                    </a:p>
                  </a:txBody>
                  <a:tcPr marL="7681" marR="7681" marT="7681"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45944">
                <a:tc>
                  <a:txBody>
                    <a:bodyPr/>
                    <a:lstStyle/>
                    <a:p>
                      <a:pPr algn="l" fontAlgn="b"/>
                      <a:r>
                        <a:rPr lang="it-IT" sz="900" b="0" i="0" u="none" strike="noStrike">
                          <a:solidFill>
                            <a:srgbClr val="000000"/>
                          </a:solidFill>
                          <a:effectLst/>
                          <a:latin typeface="Arial"/>
                        </a:rPr>
                        <a:t> </a:t>
                      </a:r>
                    </a:p>
                  </a:txBody>
                  <a:tcPr marL="7681" marR="7681" marT="768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gridSpan="5">
                  <a:txBody>
                    <a:bodyPr/>
                    <a:lstStyle/>
                    <a:p>
                      <a:pPr algn="l" fontAlgn="b"/>
                      <a:r>
                        <a:rPr lang="en-US" sz="900" b="0" i="0" u="none" strike="noStrike">
                          <a:solidFill>
                            <a:srgbClr val="000000"/>
                          </a:solidFill>
                          <a:effectLst/>
                          <a:latin typeface="Arial"/>
                        </a:rPr>
                        <a:t>or 4 x 250 kg </a:t>
                      </a:r>
                    </a:p>
                  </a:txBody>
                  <a:tcPr marL="7681" marR="7681" marT="7681"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45944">
                <a:tc>
                  <a:txBody>
                    <a:bodyPr/>
                    <a:lstStyle/>
                    <a:p>
                      <a:pPr algn="l" fontAlgn="b"/>
                      <a:r>
                        <a:rPr lang="it-IT" sz="900" b="0" i="0" u="none" strike="noStrike">
                          <a:solidFill>
                            <a:srgbClr val="000000"/>
                          </a:solidFill>
                          <a:effectLst/>
                          <a:latin typeface="Arial"/>
                        </a:rPr>
                        <a:t> </a:t>
                      </a:r>
                    </a:p>
                  </a:txBody>
                  <a:tcPr marL="7681" marR="7681" marT="768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gridSpan="5">
                  <a:txBody>
                    <a:bodyPr/>
                    <a:lstStyle/>
                    <a:p>
                      <a:pPr algn="l" fontAlgn="b"/>
                      <a:r>
                        <a:rPr lang="en-US" sz="900" b="0" i="0" u="none" strike="noStrike">
                          <a:solidFill>
                            <a:srgbClr val="000000"/>
                          </a:solidFill>
                          <a:effectLst/>
                          <a:latin typeface="Arial"/>
                        </a:rPr>
                        <a:t>or 4 x 160 kg A.S. (anti sub/ship) </a:t>
                      </a:r>
                    </a:p>
                  </a:txBody>
                  <a:tcPr marL="7681" marR="7681" marT="7681"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45944">
                <a:tc>
                  <a:txBody>
                    <a:bodyPr/>
                    <a:lstStyle/>
                    <a:p>
                      <a:pPr algn="l" fontAlgn="b"/>
                      <a:r>
                        <a:rPr lang="it-IT" sz="900" b="0" i="0" u="none" strike="noStrike">
                          <a:solidFill>
                            <a:srgbClr val="000000"/>
                          </a:solidFill>
                          <a:effectLst/>
                          <a:latin typeface="Arial"/>
                        </a:rPr>
                        <a:t> </a:t>
                      </a:r>
                    </a:p>
                  </a:txBody>
                  <a:tcPr marL="7681" marR="7681" marT="768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gridSpan="5">
                  <a:txBody>
                    <a:bodyPr/>
                    <a:lstStyle/>
                    <a:p>
                      <a:pPr algn="l" fontAlgn="b"/>
                      <a:r>
                        <a:rPr lang="en-US" sz="900" b="0" i="0" u="none" strike="noStrike">
                          <a:solidFill>
                            <a:srgbClr val="000000"/>
                          </a:solidFill>
                          <a:effectLst/>
                          <a:latin typeface="Arial"/>
                        </a:rPr>
                        <a:t>or 12 x 100 kg </a:t>
                      </a:r>
                    </a:p>
                  </a:txBody>
                  <a:tcPr marL="7681" marR="7681" marT="7681"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45944">
                <a:tc>
                  <a:txBody>
                    <a:bodyPr/>
                    <a:lstStyle/>
                    <a:p>
                      <a:pPr algn="l" fontAlgn="b"/>
                      <a:r>
                        <a:rPr lang="it-IT" sz="900" b="0" i="0" u="none" strike="noStrike">
                          <a:solidFill>
                            <a:srgbClr val="000000"/>
                          </a:solidFill>
                          <a:effectLst/>
                          <a:latin typeface="Arial"/>
                        </a:rPr>
                        <a:t> </a:t>
                      </a:r>
                    </a:p>
                  </a:txBody>
                  <a:tcPr marL="7681" marR="7681" marT="768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gridSpan="5">
                  <a:txBody>
                    <a:bodyPr/>
                    <a:lstStyle/>
                    <a:p>
                      <a:pPr algn="l" fontAlgn="b"/>
                      <a:r>
                        <a:rPr lang="en-US" sz="900" b="0" i="0" u="none" strike="noStrike">
                          <a:solidFill>
                            <a:srgbClr val="000000"/>
                          </a:solidFill>
                          <a:effectLst/>
                          <a:latin typeface="Arial"/>
                        </a:rPr>
                        <a:t>or 12 x 50 kg </a:t>
                      </a:r>
                    </a:p>
                  </a:txBody>
                  <a:tcPr marL="7681" marR="7681" marT="7681"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45944">
                <a:tc>
                  <a:txBody>
                    <a:bodyPr/>
                    <a:lstStyle/>
                    <a:p>
                      <a:pPr algn="l" fontAlgn="b"/>
                      <a:r>
                        <a:rPr lang="it-IT" sz="900" b="0" i="0" u="none" strike="noStrike">
                          <a:solidFill>
                            <a:srgbClr val="000000"/>
                          </a:solidFill>
                          <a:effectLst/>
                          <a:latin typeface="Arial"/>
                        </a:rPr>
                        <a:t> </a:t>
                      </a:r>
                    </a:p>
                  </a:txBody>
                  <a:tcPr marL="7681" marR="7681" marT="768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gridSpan="5">
                  <a:txBody>
                    <a:bodyPr/>
                    <a:lstStyle/>
                    <a:p>
                      <a:pPr algn="l" fontAlgn="b"/>
                      <a:r>
                        <a:rPr lang="pt-BR" sz="900" b="0" i="0" u="none" strike="noStrike">
                          <a:solidFill>
                            <a:srgbClr val="000000"/>
                          </a:solidFill>
                          <a:effectLst/>
                          <a:latin typeface="Arial"/>
                        </a:rPr>
                        <a:t>o 12 x 20 kg (AA) </a:t>
                      </a:r>
                    </a:p>
                  </a:txBody>
                  <a:tcPr marL="7681" marR="7681" marT="7681"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45944">
                <a:tc>
                  <a:txBody>
                    <a:bodyPr/>
                    <a:lstStyle/>
                    <a:p>
                      <a:pPr algn="l" fontAlgn="b"/>
                      <a:r>
                        <a:rPr lang="it-IT" sz="900" b="0" i="0" u="none" strike="noStrike">
                          <a:solidFill>
                            <a:srgbClr val="000000"/>
                          </a:solidFill>
                          <a:effectLst/>
                          <a:latin typeface="Arial"/>
                        </a:rPr>
                        <a:t> </a:t>
                      </a:r>
                    </a:p>
                  </a:txBody>
                  <a:tcPr marL="7681" marR="7681" marT="768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gridSpan="5">
                  <a:txBody>
                    <a:bodyPr/>
                    <a:lstStyle/>
                    <a:p>
                      <a:pPr algn="l" fontAlgn="b"/>
                      <a:r>
                        <a:rPr lang="pt-BR" sz="900" b="0" i="0" u="none" strike="noStrike">
                          <a:solidFill>
                            <a:srgbClr val="000000"/>
                          </a:solidFill>
                          <a:effectLst/>
                          <a:latin typeface="Arial"/>
                        </a:rPr>
                        <a:t>o 12 x 20 kg (Incendiary) </a:t>
                      </a:r>
                    </a:p>
                  </a:txBody>
                  <a:tcPr marL="7681" marR="7681" marT="7681"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45944">
                <a:tc>
                  <a:txBody>
                    <a:bodyPr/>
                    <a:lstStyle/>
                    <a:p>
                      <a:pPr algn="l" fontAlgn="b"/>
                      <a:r>
                        <a:rPr lang="it-IT" sz="900" b="0" i="0" u="none" strike="noStrike">
                          <a:solidFill>
                            <a:srgbClr val="000000"/>
                          </a:solidFill>
                          <a:effectLst/>
                          <a:latin typeface="Arial"/>
                        </a:rPr>
                        <a:t> </a:t>
                      </a:r>
                    </a:p>
                  </a:txBody>
                  <a:tcPr marL="7681" marR="7681" marT="768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gridSpan="5">
                  <a:txBody>
                    <a:bodyPr/>
                    <a:lstStyle/>
                    <a:p>
                      <a:pPr algn="l" fontAlgn="b"/>
                      <a:r>
                        <a:rPr lang="it-IT" sz="900" b="0" i="0" u="none" strike="noStrike">
                          <a:solidFill>
                            <a:srgbClr val="000000"/>
                          </a:solidFill>
                          <a:effectLst/>
                          <a:latin typeface="Arial"/>
                        </a:rPr>
                        <a:t>o 12 x 15 kg (M-land mine) </a:t>
                      </a:r>
                    </a:p>
                  </a:txBody>
                  <a:tcPr marL="7681" marR="7681" marT="7681"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45944">
                <a:tc>
                  <a:txBody>
                    <a:bodyPr/>
                    <a:lstStyle/>
                    <a:p>
                      <a:pPr algn="l" fontAlgn="b"/>
                      <a:r>
                        <a:rPr lang="it-IT" sz="900" b="0" i="0" u="none" strike="noStrike">
                          <a:solidFill>
                            <a:srgbClr val="000000"/>
                          </a:solidFill>
                          <a:effectLst/>
                          <a:latin typeface="Arial"/>
                        </a:rPr>
                        <a:t> </a:t>
                      </a:r>
                    </a:p>
                  </a:txBody>
                  <a:tcPr marL="7681" marR="7681" marT="768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rowSpan="2" gridSpan="5">
                  <a:txBody>
                    <a:bodyPr/>
                    <a:lstStyle/>
                    <a:p>
                      <a:pPr algn="l" fontAlgn="t"/>
                      <a:r>
                        <a:rPr lang="en-US" sz="900" b="0" i="0" u="none" strike="noStrike">
                          <a:solidFill>
                            <a:srgbClr val="000000"/>
                          </a:solidFill>
                          <a:effectLst/>
                          <a:latin typeface="Arial"/>
                        </a:rPr>
                        <a:t>or 1 x 800 kg + 6 x 100 kg (or 6 x 50 kg or 6 x 20 kg - AA or I - or 6 x 15 kg M)</a:t>
                      </a:r>
                    </a:p>
                  </a:txBody>
                  <a:tcPr marL="7681" marR="7681" marT="7681" marB="0">
                    <a:lnL>
                      <a:noFill/>
                    </a:lnL>
                    <a:lnR w="12700" cap="flat" cmpd="sng" algn="ctr">
                      <a:solidFill>
                        <a:srgbClr val="000000"/>
                      </a:solidFill>
                      <a:prstDash val="solid"/>
                      <a:round/>
                      <a:headEnd type="none" w="med" len="med"/>
                      <a:tailEnd type="none" w="med" len="med"/>
                    </a:lnR>
                    <a:lnT>
                      <a:noFill/>
                    </a:lnT>
                    <a:lnB>
                      <a:noFill/>
                    </a:lnB>
                  </a:tcPr>
                </a:tc>
                <a:tc rowSpan="2" hMerge="1">
                  <a:txBody>
                    <a:bodyPr/>
                    <a:lstStyle/>
                    <a:p>
                      <a:endParaRPr lang="it-IT"/>
                    </a:p>
                  </a:txBody>
                  <a:tcPr/>
                </a:tc>
                <a:tc rowSpan="2" hMerge="1">
                  <a:txBody>
                    <a:bodyPr/>
                    <a:lstStyle/>
                    <a:p>
                      <a:endParaRPr lang="it-IT"/>
                    </a:p>
                  </a:txBody>
                  <a:tcPr/>
                </a:tc>
                <a:tc rowSpan="2" hMerge="1">
                  <a:txBody>
                    <a:bodyPr/>
                    <a:lstStyle/>
                    <a:p>
                      <a:endParaRPr lang="it-IT"/>
                    </a:p>
                  </a:txBody>
                  <a:tcPr/>
                </a:tc>
                <a:tc rowSpan="2" hMerge="1">
                  <a:txBody>
                    <a:bodyPr/>
                    <a:lstStyle/>
                    <a:p>
                      <a:endParaRPr lang="it-IT"/>
                    </a:p>
                  </a:txBody>
                  <a:tcPr/>
                </a:tc>
              </a:tr>
              <a:tr h="145944">
                <a:tc>
                  <a:txBody>
                    <a:bodyPr/>
                    <a:lstStyle/>
                    <a:p>
                      <a:pPr algn="l" fontAlgn="b"/>
                      <a:r>
                        <a:rPr lang="it-IT" sz="900" b="0" i="0" u="none" strike="noStrike">
                          <a:solidFill>
                            <a:srgbClr val="000000"/>
                          </a:solidFill>
                          <a:effectLst/>
                          <a:latin typeface="Arial"/>
                        </a:rPr>
                        <a:t> </a:t>
                      </a:r>
                    </a:p>
                  </a:txBody>
                  <a:tcPr marL="7681" marR="7681" marT="768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45944">
                <a:tc>
                  <a:txBody>
                    <a:bodyPr/>
                    <a:lstStyle/>
                    <a:p>
                      <a:pPr algn="l" fontAlgn="b"/>
                      <a:r>
                        <a:rPr lang="it-IT" sz="900" b="0" i="0" u="none" strike="noStrike">
                          <a:solidFill>
                            <a:srgbClr val="000000"/>
                          </a:solidFill>
                          <a:effectLst/>
                          <a:latin typeface="Arial"/>
                        </a:rPr>
                        <a:t> </a:t>
                      </a:r>
                    </a:p>
                  </a:txBody>
                  <a:tcPr marL="7681" marR="7681" marT="768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rowSpan="3" gridSpan="5">
                  <a:txBody>
                    <a:bodyPr/>
                    <a:lstStyle/>
                    <a:p>
                      <a:pPr algn="l" fontAlgn="t"/>
                      <a:r>
                        <a:rPr lang="en-US" sz="900" b="0" i="0" u="none" strike="noStrike">
                          <a:solidFill>
                            <a:srgbClr val="000000"/>
                          </a:solidFill>
                          <a:effectLst/>
                          <a:latin typeface="Arial"/>
                        </a:rPr>
                        <a:t>or 2 x 250 kg + 6 x 100 kg (or 6 x 50 kg or 6 x 20 kg - AA or I - or 6 x 15 kg)</a:t>
                      </a:r>
                    </a:p>
                  </a:txBody>
                  <a:tcPr marL="7681" marR="7681" marT="7681"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3" hMerge="1">
                  <a:txBody>
                    <a:bodyPr/>
                    <a:lstStyle/>
                    <a:p>
                      <a:endParaRPr lang="it-IT"/>
                    </a:p>
                  </a:txBody>
                  <a:tcPr/>
                </a:tc>
                <a:tc rowSpan="3" hMerge="1">
                  <a:txBody>
                    <a:bodyPr/>
                    <a:lstStyle/>
                    <a:p>
                      <a:endParaRPr lang="it-IT"/>
                    </a:p>
                  </a:txBody>
                  <a:tcPr/>
                </a:tc>
                <a:tc rowSpan="3" hMerge="1">
                  <a:txBody>
                    <a:bodyPr/>
                    <a:lstStyle/>
                    <a:p>
                      <a:endParaRPr lang="it-IT"/>
                    </a:p>
                  </a:txBody>
                  <a:tcPr/>
                </a:tc>
                <a:tc rowSpan="3" hMerge="1">
                  <a:txBody>
                    <a:bodyPr/>
                    <a:lstStyle/>
                    <a:p>
                      <a:endParaRPr lang="it-IT"/>
                    </a:p>
                  </a:txBody>
                  <a:tcPr/>
                </a:tc>
              </a:tr>
              <a:tr h="145944">
                <a:tc>
                  <a:txBody>
                    <a:bodyPr/>
                    <a:lstStyle/>
                    <a:p>
                      <a:pPr algn="l" fontAlgn="b"/>
                      <a:r>
                        <a:rPr lang="it-IT" sz="900" b="0" i="0" u="none" strike="noStrike">
                          <a:solidFill>
                            <a:srgbClr val="000000"/>
                          </a:solidFill>
                          <a:effectLst/>
                          <a:latin typeface="Arial"/>
                        </a:rPr>
                        <a:t> </a:t>
                      </a:r>
                    </a:p>
                  </a:txBody>
                  <a:tcPr marL="7681" marR="7681" marT="768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53625">
                <a:tc>
                  <a:txBody>
                    <a:bodyPr/>
                    <a:lstStyle/>
                    <a:p>
                      <a:pPr algn="l" fontAlgn="b"/>
                      <a:r>
                        <a:rPr lang="it-IT" sz="900" b="0" i="0" u="none" strike="noStrike">
                          <a:solidFill>
                            <a:srgbClr val="000000"/>
                          </a:solidFill>
                          <a:effectLst/>
                          <a:latin typeface="Arial"/>
                        </a:rPr>
                        <a:t> </a:t>
                      </a:r>
                    </a:p>
                  </a:txBody>
                  <a:tcPr marL="7681" marR="7681" marT="7681"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Arial"/>
                        </a:rPr>
                        <a:t> </a:t>
                      </a:r>
                    </a:p>
                  </a:txBody>
                  <a:tcPr marL="7681" marR="7681" marT="768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900" b="0" i="0" u="none" strike="noStrike" dirty="0">
                          <a:solidFill>
                            <a:srgbClr val="000000"/>
                          </a:solidFill>
                          <a:effectLst/>
                          <a:latin typeface="Arial"/>
                        </a:rPr>
                        <a:t> </a:t>
                      </a:r>
                    </a:p>
                  </a:txBody>
                  <a:tcPr marL="7681" marR="7681" marT="7681" marB="0" anchor="b">
                    <a:lnL>
                      <a:noFill/>
                    </a:lnL>
                    <a:lnR>
                      <a:noFill/>
                    </a:lnR>
                    <a:lnT>
                      <a:noFill/>
                    </a:lnT>
                    <a:lnB w="1270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bl>
          </a:graphicData>
        </a:graphic>
      </p:graphicFrame>
    </p:spTree>
    <p:extLst>
      <p:ext uri="{BB962C8B-B14F-4D97-AF65-F5344CB8AC3E}">
        <p14:creationId xmlns:p14="http://schemas.microsoft.com/office/powerpoint/2010/main" val="79159071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fontScale="90000"/>
          </a:bodyPr>
          <a:lstStyle/>
          <a:p>
            <a:r>
              <a:rPr lang="it-IT" sz="3600" dirty="0" smtClean="0"/>
              <a:t>Savoia Marchetti SM. 79 M «Sparviero»</a:t>
            </a: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85</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575049" y="577169"/>
          <a:ext cx="5111752" cy="5244875"/>
        </p:xfrm>
        <a:graphic>
          <a:graphicData uri="http://schemas.openxmlformats.org/drawingml/2006/table">
            <a:tbl>
              <a:tblPr/>
              <a:tblGrid>
                <a:gridCol w="638969"/>
                <a:gridCol w="638969"/>
                <a:gridCol w="638969"/>
                <a:gridCol w="638969"/>
                <a:gridCol w="638969"/>
                <a:gridCol w="638969"/>
                <a:gridCol w="638969"/>
                <a:gridCol w="638969"/>
              </a:tblGrid>
              <a:tr h="177491">
                <a:tc gridSpan="3">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1" i="0" u="none" strike="noStrike">
                          <a:solidFill>
                            <a:srgbClr val="000000"/>
                          </a:solidFill>
                          <a:effectLst/>
                          <a:latin typeface="Arial"/>
                        </a:rPr>
                        <a:t>Savoia Marchetti SM. 79 M "Sparviero"</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Three-Engine Medium Bomber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b"/>
                      <a:r>
                        <a:rPr lang="it-IT" sz="1000" b="0" i="0" u="none" strike="noStrike">
                          <a:solidFill>
                            <a:srgbClr val="000000"/>
                          </a:solidFill>
                          <a:effectLst/>
                          <a:latin typeface="Arial"/>
                        </a:rPr>
                        <a:t>4 - 5</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October 1934</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1936</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15,60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21,20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61,70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4,60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6.945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10.725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13 min 15  sec to 4000 m</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3 Alfa Romeo 126 RC. 34</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780 CV (574 KW) each</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275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350</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430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371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1.870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it-IT" sz="1000" b="0" i="0" u="none" strike="noStrike">
                          <a:solidFill>
                            <a:srgbClr val="000000"/>
                          </a:solidFill>
                          <a:effectLst/>
                          <a:latin typeface="Arial"/>
                        </a:rPr>
                        <a:t>(with max load)</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6.500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  Brazil, Germany, Yugoslavia, Iraq, Romania, Spain, UK (some captured aircrafts), Lebanon</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1250 kg</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5" gridSpan="5">
                  <a:txBody>
                    <a:bodyPr/>
                    <a:lstStyle/>
                    <a:p>
                      <a:pPr algn="l" fontAlgn="t"/>
                      <a:r>
                        <a:rPr lang="en-US" sz="1000" b="0" i="0" u="none" strike="noStrike">
                          <a:solidFill>
                            <a:srgbClr val="000000"/>
                          </a:solidFill>
                          <a:effectLst/>
                          <a:latin typeface="Arial"/>
                        </a:rPr>
                        <a:t>2 x 500 kg or 5 x 250 kg or 12 x 100 o 12 bomb release gears x 56 x 2 kg bomblets (total: 1344 kg)</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hMerge="1">
                  <a:txBody>
                    <a:bodyPr/>
                    <a:lstStyle/>
                    <a:p>
                      <a:endParaRPr lang="it-IT"/>
                    </a:p>
                  </a:txBody>
                  <a:tcPr/>
                </a:tc>
                <a:tc rowSpan="5" hMerge="1">
                  <a:txBody>
                    <a:bodyPr/>
                    <a:lstStyle/>
                    <a:p>
                      <a:endParaRPr lang="it-IT"/>
                    </a:p>
                  </a:txBody>
                  <a:tcPr/>
                </a:tc>
                <a:tc rowSpan="5" hMerge="1">
                  <a:txBody>
                    <a:bodyPr/>
                    <a:lstStyle/>
                    <a:p>
                      <a:endParaRPr lang="it-IT"/>
                    </a:p>
                  </a:txBody>
                  <a:tcPr/>
                </a:tc>
                <a:tc rowSpan="5"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77491">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dirty="0">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bl>
          </a:graphicData>
        </a:graphic>
      </p:graphicFrame>
    </p:spTree>
    <p:extLst>
      <p:ext uri="{BB962C8B-B14F-4D97-AF65-F5344CB8AC3E}">
        <p14:creationId xmlns:p14="http://schemas.microsoft.com/office/powerpoint/2010/main" val="129987337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fontScale="90000"/>
          </a:bodyPr>
          <a:lstStyle/>
          <a:p>
            <a:r>
              <a:rPr lang="it-IT" sz="3600" dirty="0" smtClean="0"/>
              <a:t>Savoia Marchetti SM. 79 S «Sparviero»</a:t>
            </a: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86</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575049" y="577169"/>
          <a:ext cx="5111752" cy="5244875"/>
        </p:xfrm>
        <a:graphic>
          <a:graphicData uri="http://schemas.openxmlformats.org/drawingml/2006/table">
            <a:tbl>
              <a:tblPr/>
              <a:tblGrid>
                <a:gridCol w="638969"/>
                <a:gridCol w="638969"/>
                <a:gridCol w="638969"/>
                <a:gridCol w="638969"/>
                <a:gridCol w="638969"/>
                <a:gridCol w="638969"/>
                <a:gridCol w="638969"/>
                <a:gridCol w="638969"/>
              </a:tblGrid>
              <a:tr h="177491">
                <a:tc gridSpan="3">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1" i="0" u="none" strike="noStrike">
                          <a:solidFill>
                            <a:srgbClr val="000000"/>
                          </a:solidFill>
                          <a:effectLst/>
                          <a:latin typeface="Arial"/>
                        </a:rPr>
                        <a:t>Savoia Marchetti SM. 79 S "Sparviero"</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Three-Engine Torpedo Bomber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b"/>
                      <a:r>
                        <a:rPr lang="it-IT" sz="1000" b="0" i="0" u="none" strike="noStrike">
                          <a:solidFill>
                            <a:srgbClr val="000000"/>
                          </a:solidFill>
                          <a:effectLst/>
                          <a:latin typeface="Arial"/>
                        </a:rPr>
                        <a:t>5 - 6</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1938</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1940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15,60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21,20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61,70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4,60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6.945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10.725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13 min 15  sec to 4000 m</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3 Alfa Romeo 126 RC. 34</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780 CV (574 KW) each</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275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350</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430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371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1.870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it-IT" sz="1000" b="0" i="0" u="none" strike="noStrike">
                          <a:solidFill>
                            <a:srgbClr val="000000"/>
                          </a:solidFill>
                          <a:effectLst/>
                          <a:latin typeface="Arial"/>
                        </a:rPr>
                        <a:t>(max load)</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6.500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 Germany</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5" gridSpan="5">
                  <a:txBody>
                    <a:bodyPr/>
                    <a:lstStyle/>
                    <a:p>
                      <a:pPr algn="l" fontAlgn="t"/>
                      <a:r>
                        <a:rPr lang="en-US" sz="1000" b="0" i="0" u="none" strike="noStrike">
                          <a:solidFill>
                            <a:srgbClr val="000000"/>
                          </a:solidFill>
                          <a:effectLst/>
                          <a:latin typeface="Arial"/>
                        </a:rPr>
                        <a:t>2 x 450 mm torpedoes (transport only - combat: 1 torpedo)</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hMerge="1">
                  <a:txBody>
                    <a:bodyPr/>
                    <a:lstStyle/>
                    <a:p>
                      <a:endParaRPr lang="it-IT"/>
                    </a:p>
                  </a:txBody>
                  <a:tcPr/>
                </a:tc>
                <a:tc rowSpan="5" hMerge="1">
                  <a:txBody>
                    <a:bodyPr/>
                    <a:lstStyle/>
                    <a:p>
                      <a:endParaRPr lang="it-IT"/>
                    </a:p>
                  </a:txBody>
                  <a:tcPr/>
                </a:tc>
                <a:tc rowSpan="5" hMerge="1">
                  <a:txBody>
                    <a:bodyPr/>
                    <a:lstStyle/>
                    <a:p>
                      <a:endParaRPr lang="it-IT"/>
                    </a:p>
                  </a:txBody>
                  <a:tcPr/>
                </a:tc>
                <a:tc rowSpan="5"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77491">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dirty="0">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bl>
          </a:graphicData>
        </a:graphic>
      </p:graphicFrame>
    </p:spTree>
    <p:extLst>
      <p:ext uri="{BB962C8B-B14F-4D97-AF65-F5344CB8AC3E}">
        <p14:creationId xmlns:p14="http://schemas.microsoft.com/office/powerpoint/2010/main" val="287155515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a:bodyPr>
          <a:lstStyle/>
          <a:p>
            <a:r>
              <a:rPr lang="it-IT" sz="3600" dirty="0" smtClean="0"/>
              <a:t>Caproni Ca. 313</a:t>
            </a: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87</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575049" y="914403"/>
          <a:ext cx="5111752" cy="4570407"/>
        </p:xfrm>
        <a:graphic>
          <a:graphicData uri="http://schemas.openxmlformats.org/drawingml/2006/table">
            <a:tbl>
              <a:tblPr/>
              <a:tblGrid>
                <a:gridCol w="638969"/>
                <a:gridCol w="638969"/>
                <a:gridCol w="638969"/>
                <a:gridCol w="638969"/>
                <a:gridCol w="638969"/>
                <a:gridCol w="638969"/>
                <a:gridCol w="638969"/>
                <a:gridCol w="638969"/>
              </a:tblGrid>
              <a:tr h="177491">
                <a:tc gridSpan="3">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1" i="0" u="none" strike="noStrike">
                          <a:solidFill>
                            <a:srgbClr val="000000"/>
                          </a:solidFill>
                          <a:effectLst/>
                          <a:latin typeface="Arial"/>
                        </a:rPr>
                        <a:t>Caproni Ca. 313</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Twin-Engine Light Bomber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3</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December 1939</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1941</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11,80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16,65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39,20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3,70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4.300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5.900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2 Isotta Fraschini Delta RC. 35 I-DS</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730 CV (537 KW) each</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435</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320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1.250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7.750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 Germany, France, Sweden, Yugoslavia</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it-IT" sz="1000" b="0" i="0" u="none" strike="noStrike">
                          <a:solidFill>
                            <a:srgbClr val="000000"/>
                          </a:solidFill>
                          <a:effectLst/>
                          <a:latin typeface="Arial"/>
                        </a:rPr>
                        <a:t>400 kg</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77491">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b"/>
                      <a:r>
                        <a:rPr lang="en-US" sz="1000" b="0" i="0" u="none" strike="noStrike" dirty="0" err="1">
                          <a:solidFill>
                            <a:srgbClr val="000000"/>
                          </a:solidFill>
                          <a:effectLst/>
                          <a:latin typeface="Arial"/>
                        </a:rPr>
                        <a:t>Bomblets</a:t>
                      </a:r>
                      <a:r>
                        <a:rPr lang="en-US" sz="1000" b="0" i="0" u="none" strike="noStrike" dirty="0">
                          <a:solidFill>
                            <a:srgbClr val="000000"/>
                          </a:solidFill>
                          <a:effectLst/>
                          <a:latin typeface="Arial"/>
                        </a:rPr>
                        <a:t> or 1 x 450 mm torpedo</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Tree>
    <p:extLst>
      <p:ext uri="{BB962C8B-B14F-4D97-AF65-F5344CB8AC3E}">
        <p14:creationId xmlns:p14="http://schemas.microsoft.com/office/powerpoint/2010/main" val="126165767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a:bodyPr>
          <a:lstStyle/>
          <a:p>
            <a:r>
              <a:rPr lang="it-IT" sz="3600" dirty="0" smtClean="0"/>
              <a:t>Caproni Ca. 314A</a:t>
            </a: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88</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575049" y="914403"/>
          <a:ext cx="5111752" cy="4570407"/>
        </p:xfrm>
        <a:graphic>
          <a:graphicData uri="http://schemas.openxmlformats.org/drawingml/2006/table">
            <a:tbl>
              <a:tblPr/>
              <a:tblGrid>
                <a:gridCol w="638969"/>
                <a:gridCol w="638969"/>
                <a:gridCol w="638969"/>
                <a:gridCol w="638969"/>
                <a:gridCol w="638969"/>
                <a:gridCol w="638969"/>
                <a:gridCol w="638969"/>
                <a:gridCol w="638969"/>
              </a:tblGrid>
              <a:tr h="177491">
                <a:tc gridSpan="3">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1" i="0" u="none" strike="noStrike">
                          <a:solidFill>
                            <a:srgbClr val="000000"/>
                          </a:solidFill>
                          <a:effectLst/>
                          <a:latin typeface="Arial"/>
                        </a:rPr>
                        <a:t>Caproni Ca. 314 A </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Twin-Engine Light Bomber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3</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1940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1942</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11,80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16,65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39,20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3,70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4.615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6.618</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2 Isotta Fraschini RC. 35 - II</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700 CV (514 KW) each</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395</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320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1.690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6.500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 Germany</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it-IT" sz="1000" b="0" i="0" u="none" strike="noStrike">
                          <a:solidFill>
                            <a:srgbClr val="000000"/>
                          </a:solidFill>
                          <a:effectLst/>
                          <a:latin typeface="Arial"/>
                        </a:rPr>
                        <a:t>400 kg</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77491">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b"/>
                      <a:r>
                        <a:rPr lang="it-IT" sz="1000" b="0" i="0" u="none" strike="noStrike" dirty="0">
                          <a:solidFill>
                            <a:srgbClr val="000000"/>
                          </a:solidFill>
                          <a:effectLst/>
                          <a:latin typeface="Arial"/>
                        </a:rPr>
                        <a:t>Bomblets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Tree>
    <p:extLst>
      <p:ext uri="{BB962C8B-B14F-4D97-AF65-F5344CB8AC3E}">
        <p14:creationId xmlns:p14="http://schemas.microsoft.com/office/powerpoint/2010/main" val="206076359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a:bodyPr>
          <a:lstStyle/>
          <a:p>
            <a:r>
              <a:rPr lang="it-IT" sz="3600" dirty="0" smtClean="0"/>
              <a:t>Caproni Ca. 314B</a:t>
            </a: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89</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575049" y="914403"/>
          <a:ext cx="5111752" cy="4570407"/>
        </p:xfrm>
        <a:graphic>
          <a:graphicData uri="http://schemas.openxmlformats.org/drawingml/2006/table">
            <a:tbl>
              <a:tblPr/>
              <a:tblGrid>
                <a:gridCol w="638969"/>
                <a:gridCol w="638969"/>
                <a:gridCol w="638969"/>
                <a:gridCol w="638969"/>
                <a:gridCol w="638969"/>
                <a:gridCol w="638969"/>
                <a:gridCol w="638969"/>
                <a:gridCol w="638969"/>
              </a:tblGrid>
              <a:tr h="177491">
                <a:tc gridSpan="3">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1" i="0" u="none" strike="noStrike">
                          <a:solidFill>
                            <a:srgbClr val="000000"/>
                          </a:solidFill>
                          <a:effectLst/>
                          <a:latin typeface="Arial"/>
                        </a:rPr>
                        <a:t>Caproni Ca. 314 B</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Twin-Engine Light Bomber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3</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1940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1942</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11,80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16,65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39,20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3,70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4.615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6.618</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2 Isotta Fraschini RC. 35 - II</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700 CV (514 KW) each</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395</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320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1.690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6.500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 Germany</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it-IT" sz="1000" b="0" i="0" u="none" strike="noStrike">
                          <a:solidFill>
                            <a:srgbClr val="000000"/>
                          </a:solidFill>
                          <a:effectLst/>
                          <a:latin typeface="Arial"/>
                        </a:rPr>
                        <a:t>1000 kg</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77491">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b"/>
                      <a:r>
                        <a:rPr lang="en-US" sz="1000" b="0" i="0" u="none" strike="noStrike" dirty="0">
                          <a:solidFill>
                            <a:srgbClr val="000000"/>
                          </a:solidFill>
                          <a:effectLst/>
                          <a:latin typeface="Arial"/>
                        </a:rPr>
                        <a:t>2 x 500 kg or 2 x 250 kg or 1 x 450 mm torpedo</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Tree>
    <p:extLst>
      <p:ext uri="{BB962C8B-B14F-4D97-AF65-F5344CB8AC3E}">
        <p14:creationId xmlns:p14="http://schemas.microsoft.com/office/powerpoint/2010/main" val="549138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08920"/>
            <a:ext cx="8229600" cy="1143000"/>
          </a:xfrm>
        </p:spPr>
        <p:txBody>
          <a:bodyPr>
            <a:normAutofit/>
          </a:bodyPr>
          <a:lstStyle/>
          <a:p>
            <a:r>
              <a:rPr lang="it-IT" sz="6000" b="1" dirty="0" smtClean="0"/>
              <a:t>Assault/Dive Bombers</a:t>
            </a:r>
            <a:endParaRPr lang="it-IT" sz="6000" b="1" dirty="0"/>
          </a:p>
        </p:txBody>
      </p:sp>
      <p:sp>
        <p:nvSpPr>
          <p:cNvPr id="4" name="Slide Number Placeholder 3"/>
          <p:cNvSpPr>
            <a:spLocks noGrp="1"/>
          </p:cNvSpPr>
          <p:nvPr>
            <p:ph type="sldNum" sz="quarter" idx="12"/>
          </p:nvPr>
        </p:nvSpPr>
        <p:spPr/>
        <p:txBody>
          <a:bodyPr/>
          <a:lstStyle/>
          <a:p>
            <a:fld id="{2C109EB0-96B2-484B-B59D-62C5023E1BB5}" type="slidenum">
              <a:rPr lang="it-IT" smtClean="0"/>
              <a:t>9</a:t>
            </a:fld>
            <a:endParaRPr lang="it-IT"/>
          </a:p>
        </p:txBody>
      </p:sp>
    </p:spTree>
    <p:extLst>
      <p:ext uri="{BB962C8B-B14F-4D97-AF65-F5344CB8AC3E}">
        <p14:creationId xmlns:p14="http://schemas.microsoft.com/office/powerpoint/2010/main" val="300512481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fontScale="90000"/>
          </a:bodyPr>
          <a:lstStyle/>
          <a:p>
            <a:r>
              <a:rPr lang="it-IT" sz="3600" dirty="0" smtClean="0"/>
              <a:t>Savoia Marchetti SM. 82 «Marsupiale»</a:t>
            </a: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90</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575049" y="745786"/>
          <a:ext cx="5111752" cy="4907641"/>
        </p:xfrm>
        <a:graphic>
          <a:graphicData uri="http://schemas.openxmlformats.org/drawingml/2006/table">
            <a:tbl>
              <a:tblPr/>
              <a:tblGrid>
                <a:gridCol w="638969"/>
                <a:gridCol w="638969"/>
                <a:gridCol w="638969"/>
                <a:gridCol w="638969"/>
                <a:gridCol w="638969"/>
                <a:gridCol w="638969"/>
                <a:gridCol w="638969"/>
                <a:gridCol w="638969"/>
              </a:tblGrid>
              <a:tr h="177491">
                <a:tc gridSpan="3">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1" i="0" u="none" strike="noStrike">
                          <a:solidFill>
                            <a:srgbClr val="000000"/>
                          </a:solidFill>
                          <a:effectLst/>
                          <a:latin typeface="Arial"/>
                        </a:rPr>
                        <a:t>Savoia Marchetti SM. 82 "Marsupiale"</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Twin-Engine Medium Bomber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4 - 5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October 1938</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1940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22,90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29,68</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118,60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6,00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10.550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17.015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13 min 45 sec a 3000 m</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3 Alfa Romeo 128 RC. 18</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860 CV (632 KW) each</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345</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1.783</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it-IT" sz="1000" b="0" i="0" u="none" strike="noStrike">
                          <a:solidFill>
                            <a:srgbClr val="000000"/>
                          </a:solidFill>
                          <a:effectLst/>
                          <a:latin typeface="Arial"/>
                        </a:rPr>
                        <a:t>With 5000 kg load</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10.000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en-US" sz="1000" b="0" i="0" u="none" strike="noStrike">
                          <a:solidFill>
                            <a:srgbClr val="000000"/>
                          </a:solidFill>
                          <a:effectLst/>
                          <a:latin typeface="Arial"/>
                        </a:rPr>
                        <a:t>Italy, Germany, UK (1 captured), </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it-IT" sz="1000" b="0" i="0" u="none" strike="noStrike">
                          <a:solidFill>
                            <a:srgbClr val="000000"/>
                          </a:solidFill>
                          <a:effectLst/>
                          <a:latin typeface="Arial"/>
                        </a:rPr>
                        <a:t>4000 kg</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2" gridSpan="5">
                  <a:txBody>
                    <a:bodyPr/>
                    <a:lstStyle/>
                    <a:p>
                      <a:pPr algn="l" fontAlgn="t"/>
                      <a:r>
                        <a:rPr lang="it-IT" sz="1000" b="0" i="0" u="none" strike="noStrike">
                          <a:solidFill>
                            <a:srgbClr val="000000"/>
                          </a:solidFill>
                          <a:effectLst/>
                          <a:latin typeface="Arial"/>
                        </a:rPr>
                        <a:t>4 x 800 kg or 8 x 500 kg or 8 x 250 kg or 27 da 100 kg or 27 da 50 kg or 1400 da 2 kg</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hMerge="1">
                  <a:txBody>
                    <a:bodyPr/>
                    <a:lstStyle/>
                    <a:p>
                      <a:endParaRPr lang="it-IT"/>
                    </a:p>
                  </a:txBody>
                  <a:tcPr/>
                </a:tc>
                <a:tc rowSpan="2" hMerge="1">
                  <a:txBody>
                    <a:bodyPr/>
                    <a:lstStyle/>
                    <a:p>
                      <a:endParaRPr lang="it-IT"/>
                    </a:p>
                  </a:txBody>
                  <a:tcPr/>
                </a:tc>
                <a:tc rowSpan="2" hMerge="1">
                  <a:txBody>
                    <a:bodyPr/>
                    <a:lstStyle/>
                    <a:p>
                      <a:endParaRPr lang="it-IT"/>
                    </a:p>
                  </a:txBody>
                  <a:tcPr/>
                </a:tc>
                <a:tc rowSpan="2"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77491">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gridSpan="5">
                  <a:txBody>
                    <a:bodyPr/>
                    <a:lstStyle/>
                    <a:p>
                      <a:pPr algn="l" fontAlgn="b"/>
                      <a:r>
                        <a:rPr lang="it-IT" sz="1000" b="0" i="0" u="none" strike="noStrike" dirty="0">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Tree>
    <p:extLst>
      <p:ext uri="{BB962C8B-B14F-4D97-AF65-F5344CB8AC3E}">
        <p14:creationId xmlns:p14="http://schemas.microsoft.com/office/powerpoint/2010/main" val="419673584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fontScale="90000"/>
          </a:bodyPr>
          <a:lstStyle/>
          <a:p>
            <a:r>
              <a:rPr lang="it-IT" sz="3600" dirty="0" smtClean="0"/>
              <a:t>C.R.D.A. Cant.     Z-1007 «Alcione»</a:t>
            </a: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91</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575049" y="530133"/>
          <a:ext cx="5111752" cy="5338946"/>
        </p:xfrm>
        <a:graphic>
          <a:graphicData uri="http://schemas.openxmlformats.org/drawingml/2006/table">
            <a:tbl>
              <a:tblPr/>
              <a:tblGrid>
                <a:gridCol w="638969"/>
                <a:gridCol w="638969"/>
                <a:gridCol w="638969"/>
                <a:gridCol w="638969"/>
                <a:gridCol w="638969"/>
                <a:gridCol w="638969"/>
                <a:gridCol w="638969"/>
                <a:gridCol w="638969"/>
              </a:tblGrid>
              <a:tr h="177491">
                <a:tc gridSpan="3">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1" i="0" u="none" strike="noStrike">
                          <a:solidFill>
                            <a:srgbClr val="000000"/>
                          </a:solidFill>
                          <a:effectLst/>
                          <a:latin typeface="Arial"/>
                        </a:rPr>
                        <a:t>CRDA Cant. Z. 1007 "Alcione"</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Three-Engine Medium Bomber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March 1937</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1939</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16,15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24,80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75,30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5,05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8.300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12.300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12 min 18 sec to 4000 m</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3 Isotta Fraschini Asso RC. 15</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840 CV (618 KW) each</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428</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378</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2.250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endParaRPr lang="it-IT" sz="1000" b="0" i="0" u="none" strike="noStrike">
                        <a:solidFill>
                          <a:srgbClr val="000000"/>
                        </a:solidFill>
                        <a:effectLst/>
                        <a:latin typeface="Arial"/>
                      </a:endParaRP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6.650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 Germany, Yugoslavia</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en-US" sz="1000" b="0" i="0" u="none" strike="noStrike">
                          <a:solidFill>
                            <a:srgbClr val="000000"/>
                          </a:solidFill>
                          <a:effectLst/>
                          <a:latin typeface="Arial"/>
                        </a:rPr>
                        <a:t>2200 (Bomb Bay: 1200 Kg   +  External: 1000 kg)</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5" gridSpan="5">
                  <a:txBody>
                    <a:bodyPr/>
                    <a:lstStyle/>
                    <a:p>
                      <a:pPr algn="l" fontAlgn="t"/>
                      <a:r>
                        <a:rPr lang="it-IT" sz="1000" b="0" i="0" u="none" strike="noStrike">
                          <a:solidFill>
                            <a:srgbClr val="000000"/>
                          </a:solidFill>
                          <a:effectLst/>
                          <a:latin typeface="Arial"/>
                        </a:rPr>
                        <a:t>Bomb Bay: 1x 800 kg or 1 Motobomba FFF (280/350 kg) or 2 x 250 kg or 4 x 160 kg or 12 x 100 kg or 12 x 50 kg or 20 x 20 kg or 20 x 15 kg                                                                             External</a:t>
                      </a:r>
                      <a:r>
                        <a:rPr lang="it-IT" sz="1000" b="1" i="0" u="sng" strike="noStrike">
                          <a:solidFill>
                            <a:srgbClr val="000000"/>
                          </a:solidFill>
                          <a:effectLst/>
                          <a:latin typeface="Arial"/>
                        </a:rPr>
                        <a:t>:</a:t>
                      </a:r>
                      <a:r>
                        <a:rPr lang="it-IT" sz="1000" b="0" i="0" u="none" strike="noStrike">
                          <a:solidFill>
                            <a:srgbClr val="000000"/>
                          </a:solidFill>
                          <a:effectLst/>
                          <a:latin typeface="Arial"/>
                        </a:rPr>
                        <a:t> 4 x 250 kg or 4 Motobombe FFF (280/350 kg) or 6 x100 kg o 6 x 50 kg or 2 x 450 mm torpedoes (transport only; combat 1 torpedo)</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hMerge="1">
                  <a:txBody>
                    <a:bodyPr/>
                    <a:lstStyle/>
                    <a:p>
                      <a:endParaRPr lang="it-IT"/>
                    </a:p>
                  </a:txBody>
                  <a:tcPr/>
                </a:tc>
                <a:tc rowSpan="5" hMerge="1">
                  <a:txBody>
                    <a:bodyPr/>
                    <a:lstStyle/>
                    <a:p>
                      <a:endParaRPr lang="it-IT"/>
                    </a:p>
                  </a:txBody>
                  <a:tcPr/>
                </a:tc>
                <a:tc rowSpan="5" hMerge="1">
                  <a:txBody>
                    <a:bodyPr/>
                    <a:lstStyle/>
                    <a:p>
                      <a:endParaRPr lang="it-IT"/>
                    </a:p>
                  </a:txBody>
                  <a:tcPr/>
                </a:tc>
                <a:tc rowSpan="5"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271562">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dirty="0">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bl>
          </a:graphicData>
        </a:graphic>
      </p:graphicFrame>
    </p:spTree>
    <p:extLst>
      <p:ext uri="{BB962C8B-B14F-4D97-AF65-F5344CB8AC3E}">
        <p14:creationId xmlns:p14="http://schemas.microsoft.com/office/powerpoint/2010/main" val="276381365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fontScale="90000"/>
          </a:bodyPr>
          <a:lstStyle/>
          <a:p>
            <a:r>
              <a:rPr lang="it-IT" sz="3600" dirty="0" smtClean="0"/>
              <a:t>Savoia Marchetti SM. 79 JIS</a:t>
            </a: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92</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575049" y="577169"/>
          <a:ext cx="5111752" cy="5244875"/>
        </p:xfrm>
        <a:graphic>
          <a:graphicData uri="http://schemas.openxmlformats.org/drawingml/2006/table">
            <a:tbl>
              <a:tblPr/>
              <a:tblGrid>
                <a:gridCol w="638969"/>
                <a:gridCol w="638969"/>
                <a:gridCol w="638969"/>
                <a:gridCol w="638969"/>
                <a:gridCol w="638969"/>
                <a:gridCol w="638969"/>
                <a:gridCol w="638969"/>
                <a:gridCol w="638969"/>
              </a:tblGrid>
              <a:tr h="177491">
                <a:tc gridSpan="3">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1" i="0" u="none" strike="noStrike">
                          <a:solidFill>
                            <a:srgbClr val="000000"/>
                          </a:solidFill>
                          <a:effectLst/>
                          <a:latin typeface="Arial"/>
                        </a:rPr>
                        <a:t>Savoia Marchetti SM 79 JIS</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Twin-Engine Medium Bomber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b"/>
                      <a:r>
                        <a:rPr lang="it-IT" sz="1000" b="0" i="0" u="none" strike="noStrike">
                          <a:solidFill>
                            <a:srgbClr val="000000"/>
                          </a:solidFill>
                          <a:effectLst/>
                          <a:latin typeface="Arial"/>
                        </a:rPr>
                        <a:t>4</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1940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1941</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16,10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21,20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61,00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4,10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7.200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10.800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12 min 36 sec to 4000 m</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2 Junkers Jumo 211DA</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1200 CV (886 KW) each</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304</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270</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445</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376</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1.750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7.400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Romania</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1200 kg di bombe</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5" gridSpan="5">
                  <a:txBody>
                    <a:bodyPr/>
                    <a:lstStyle/>
                    <a:p>
                      <a:pPr algn="l" fontAlgn="t"/>
                      <a:r>
                        <a:rPr lang="en-US" sz="1000" b="0" i="0" u="none" strike="noStrike">
                          <a:solidFill>
                            <a:srgbClr val="000000"/>
                          </a:solidFill>
                          <a:effectLst/>
                          <a:latin typeface="Arial"/>
                        </a:rPr>
                        <a:t>Bomb Bay: 2 x 500 kg or 4 x 250 kg or 9 x 100 kg or 9 x 50 kg                                                                                          Under Wings: 4 x 300 Kg.</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hMerge="1">
                  <a:txBody>
                    <a:bodyPr/>
                    <a:lstStyle/>
                    <a:p>
                      <a:endParaRPr lang="it-IT"/>
                    </a:p>
                  </a:txBody>
                  <a:tcPr/>
                </a:tc>
                <a:tc rowSpan="5" hMerge="1">
                  <a:txBody>
                    <a:bodyPr/>
                    <a:lstStyle/>
                    <a:p>
                      <a:endParaRPr lang="it-IT"/>
                    </a:p>
                  </a:txBody>
                  <a:tcPr/>
                </a:tc>
                <a:tc rowSpan="5" hMerge="1">
                  <a:txBody>
                    <a:bodyPr/>
                    <a:lstStyle/>
                    <a:p>
                      <a:endParaRPr lang="it-IT"/>
                    </a:p>
                  </a:txBody>
                  <a:tcPr/>
                </a:tc>
                <a:tc rowSpan="5"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77491">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dirty="0">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bl>
          </a:graphicData>
        </a:graphic>
      </p:graphicFrame>
    </p:spTree>
    <p:extLst>
      <p:ext uri="{BB962C8B-B14F-4D97-AF65-F5344CB8AC3E}">
        <p14:creationId xmlns:p14="http://schemas.microsoft.com/office/powerpoint/2010/main" val="267358479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a:bodyPr>
          <a:lstStyle/>
          <a:p>
            <a:r>
              <a:rPr lang="it-IT" sz="3600" dirty="0" smtClean="0"/>
              <a:t>FIAT BR. 20 Bis</a:t>
            </a: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93</a:t>
            </a:fld>
            <a:endParaRPr lang="it-IT">
              <a:solidFill>
                <a:prstClr val="black">
                  <a:tint val="75000"/>
                </a:prstClr>
              </a:solidFill>
            </a:endParaRPr>
          </a:p>
        </p:txBody>
      </p:sp>
      <p:graphicFrame>
        <p:nvGraphicFramePr>
          <p:cNvPr id="6" name="Content Placeholder 5"/>
          <p:cNvGraphicFramePr>
            <a:graphicFrameLocks noGrp="1"/>
          </p:cNvGraphicFramePr>
          <p:nvPr>
            <p:ph idx="1"/>
          </p:nvPr>
        </p:nvGraphicFramePr>
        <p:xfrm>
          <a:off x="3918725" y="273046"/>
          <a:ext cx="4424400" cy="5853122"/>
        </p:xfrm>
        <a:graphic>
          <a:graphicData uri="http://schemas.openxmlformats.org/drawingml/2006/table">
            <a:tbl>
              <a:tblPr/>
              <a:tblGrid>
                <a:gridCol w="553050"/>
                <a:gridCol w="553050"/>
                <a:gridCol w="553050"/>
                <a:gridCol w="553050"/>
                <a:gridCol w="553050"/>
                <a:gridCol w="553050"/>
                <a:gridCol w="553050"/>
                <a:gridCol w="553050"/>
              </a:tblGrid>
              <a:tr h="153625">
                <a:tc gridSpan="3">
                  <a:txBody>
                    <a:bodyPr/>
                    <a:lstStyle/>
                    <a:p>
                      <a:pPr algn="l" fontAlgn="ctr"/>
                      <a:r>
                        <a:rPr lang="it-IT" sz="900" b="0" i="0" u="none" strike="noStrike">
                          <a:solidFill>
                            <a:srgbClr val="000000"/>
                          </a:solidFill>
                          <a:effectLst/>
                          <a:latin typeface="Arial"/>
                        </a:rPr>
                        <a:t>Name:</a:t>
                      </a:r>
                    </a:p>
                  </a:txBody>
                  <a:tcPr marL="7681" marR="7681" marT="768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900" b="1" i="0" u="none" strike="noStrike">
                          <a:solidFill>
                            <a:srgbClr val="000000"/>
                          </a:solidFill>
                          <a:effectLst/>
                          <a:latin typeface="Arial"/>
                        </a:rPr>
                        <a:t>Fiat BR. 20 Bis "Cicogna"</a:t>
                      </a:r>
                    </a:p>
                  </a:txBody>
                  <a:tcPr marL="7681" marR="7681" marT="768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45944">
                <a:tc gridSpan="3">
                  <a:txBody>
                    <a:bodyPr/>
                    <a:lstStyle/>
                    <a:p>
                      <a:pPr algn="l" fontAlgn="ctr"/>
                      <a:r>
                        <a:rPr lang="it-IT" sz="900" b="0" i="0" u="none" strike="noStrike">
                          <a:solidFill>
                            <a:srgbClr val="000000"/>
                          </a:solidFill>
                          <a:effectLst/>
                          <a:latin typeface="Arial"/>
                        </a:rPr>
                        <a:t>Type:</a:t>
                      </a:r>
                    </a:p>
                  </a:txBody>
                  <a:tcPr marL="7681" marR="7681" marT="7681"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900" b="0" i="0" u="none" strike="noStrike">
                          <a:solidFill>
                            <a:srgbClr val="000000"/>
                          </a:solidFill>
                          <a:effectLst/>
                          <a:latin typeface="Arial"/>
                        </a:rPr>
                        <a:t>Twin-Engine Medium Bomber</a:t>
                      </a:r>
                    </a:p>
                  </a:txBody>
                  <a:tcPr marL="7681" marR="7681" marT="768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45944">
                <a:tc gridSpan="3">
                  <a:txBody>
                    <a:bodyPr/>
                    <a:lstStyle/>
                    <a:p>
                      <a:pPr algn="l" fontAlgn="ctr"/>
                      <a:r>
                        <a:rPr lang="it-IT" sz="900" b="0" i="0" u="none" strike="noStrike">
                          <a:solidFill>
                            <a:srgbClr val="000000"/>
                          </a:solidFill>
                          <a:effectLst/>
                          <a:latin typeface="Arial"/>
                        </a:rPr>
                        <a:t>Crew:</a:t>
                      </a:r>
                    </a:p>
                  </a:txBody>
                  <a:tcPr marL="7681" marR="7681" marT="7681"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900" b="0" i="0" u="none" strike="noStrike">
                          <a:solidFill>
                            <a:srgbClr val="000000"/>
                          </a:solidFill>
                          <a:effectLst/>
                          <a:latin typeface="Arial"/>
                        </a:rPr>
                        <a:t>5</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Arial"/>
                        </a:rPr>
                        <a:t> </a:t>
                      </a:r>
                    </a:p>
                  </a:txBody>
                  <a:tcPr marL="7681" marR="7681" marT="768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44">
                <a:tc gridSpan="3">
                  <a:txBody>
                    <a:bodyPr/>
                    <a:lstStyle/>
                    <a:p>
                      <a:pPr algn="l" fontAlgn="ctr"/>
                      <a:r>
                        <a:rPr lang="it-IT" sz="900" b="0" i="0" u="none" strike="noStrike">
                          <a:solidFill>
                            <a:srgbClr val="000000"/>
                          </a:solidFill>
                          <a:effectLst/>
                          <a:latin typeface="Arial"/>
                        </a:rPr>
                        <a:t>First Flight:</a:t>
                      </a:r>
                    </a:p>
                  </a:txBody>
                  <a:tcPr marL="7681" marR="7681" marT="7681"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900" b="0" i="0" u="none" strike="noStrike">
                          <a:solidFill>
                            <a:srgbClr val="000000"/>
                          </a:solidFill>
                          <a:effectLst/>
                          <a:latin typeface="Arial"/>
                        </a:rPr>
                        <a:t>1942</a:t>
                      </a:r>
                    </a:p>
                  </a:txBody>
                  <a:tcPr marL="7681" marR="7681" marT="768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45944">
                <a:tc gridSpan="3">
                  <a:txBody>
                    <a:bodyPr/>
                    <a:lstStyle/>
                    <a:p>
                      <a:pPr algn="l" fontAlgn="ctr"/>
                      <a:r>
                        <a:rPr lang="it-IT" sz="900" b="0" i="0" u="none" strike="noStrike">
                          <a:solidFill>
                            <a:srgbClr val="000000"/>
                          </a:solidFill>
                          <a:effectLst/>
                          <a:latin typeface="Arial"/>
                        </a:rPr>
                        <a:t>In-Service Date:</a:t>
                      </a:r>
                    </a:p>
                  </a:txBody>
                  <a:tcPr marL="7681" marR="7681" marT="7681"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900" b="0" i="0" u="none" strike="noStrike">
                          <a:solidFill>
                            <a:srgbClr val="000000"/>
                          </a:solidFill>
                          <a:effectLst/>
                          <a:latin typeface="Arial"/>
                        </a:rPr>
                        <a:t>1943</a:t>
                      </a:r>
                    </a:p>
                  </a:txBody>
                  <a:tcPr marL="7681" marR="7681" marT="768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45944">
                <a:tc gridSpan="3">
                  <a:txBody>
                    <a:bodyPr/>
                    <a:lstStyle/>
                    <a:p>
                      <a:pPr algn="l" fontAlgn="ctr"/>
                      <a:r>
                        <a:rPr lang="it-IT" sz="900" b="0" i="0" u="none" strike="noStrike">
                          <a:solidFill>
                            <a:srgbClr val="000000"/>
                          </a:solidFill>
                          <a:effectLst/>
                          <a:latin typeface="Arial"/>
                        </a:rPr>
                        <a:t>Length (m)</a:t>
                      </a:r>
                    </a:p>
                  </a:txBody>
                  <a:tcPr marL="7681" marR="7681" marT="7681"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900" b="0" i="0" u="none" strike="noStrike">
                          <a:solidFill>
                            <a:srgbClr val="000000"/>
                          </a:solidFill>
                          <a:effectLst/>
                          <a:latin typeface="Arial"/>
                        </a:rPr>
                        <a:t>17,45</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44">
                <a:tc gridSpan="3">
                  <a:txBody>
                    <a:bodyPr/>
                    <a:lstStyle/>
                    <a:p>
                      <a:pPr algn="l" fontAlgn="ctr"/>
                      <a:r>
                        <a:rPr lang="it-IT" sz="900" b="0" i="0" u="none" strike="noStrike">
                          <a:solidFill>
                            <a:srgbClr val="000000"/>
                          </a:solidFill>
                          <a:effectLst/>
                          <a:latin typeface="Arial"/>
                        </a:rPr>
                        <a:t>Wingspan (m):</a:t>
                      </a:r>
                    </a:p>
                  </a:txBody>
                  <a:tcPr marL="7681" marR="7681" marT="7681"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900" b="0" i="0" u="none" strike="noStrike">
                          <a:solidFill>
                            <a:srgbClr val="000000"/>
                          </a:solidFill>
                          <a:effectLst/>
                          <a:latin typeface="Arial"/>
                        </a:rPr>
                        <a:t>21,85</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900" b="0" i="0" u="none" strike="noStrike">
                        <a:solidFill>
                          <a:srgbClr val="000000"/>
                        </a:solidFill>
                        <a:effectLst/>
                        <a:latin typeface="Arial"/>
                      </a:endParaRP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900" b="0" i="0" u="none" strike="noStrike">
                        <a:solidFill>
                          <a:srgbClr val="000000"/>
                        </a:solidFill>
                        <a:effectLst/>
                        <a:latin typeface="Arial"/>
                      </a:endParaRP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900" b="0" i="0" u="none" strike="noStrike">
                        <a:solidFill>
                          <a:srgbClr val="000000"/>
                        </a:solidFill>
                        <a:effectLst/>
                        <a:latin typeface="Arial"/>
                      </a:endParaRP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44">
                <a:tc gridSpan="3">
                  <a:txBody>
                    <a:bodyPr/>
                    <a:lstStyle/>
                    <a:p>
                      <a:pPr algn="l" fontAlgn="ctr"/>
                      <a:r>
                        <a:rPr lang="it-IT" sz="900" b="0" i="0" u="none" strike="noStrike">
                          <a:solidFill>
                            <a:srgbClr val="000000"/>
                          </a:solidFill>
                          <a:effectLst/>
                          <a:latin typeface="Arial"/>
                        </a:rPr>
                        <a:t>Wing Area (Sq. M)</a:t>
                      </a:r>
                    </a:p>
                  </a:txBody>
                  <a:tcPr marL="7681" marR="7681" marT="7681"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900" b="0" i="0" u="none" strike="noStrike">
                          <a:solidFill>
                            <a:srgbClr val="000000"/>
                          </a:solidFill>
                          <a:effectLst/>
                          <a:latin typeface="Arial"/>
                        </a:rPr>
                        <a:t>75,00</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44">
                <a:tc gridSpan="3">
                  <a:txBody>
                    <a:bodyPr/>
                    <a:lstStyle/>
                    <a:p>
                      <a:pPr algn="l" fontAlgn="ctr"/>
                      <a:r>
                        <a:rPr lang="it-IT" sz="900" b="0" i="0" u="none" strike="noStrike">
                          <a:solidFill>
                            <a:srgbClr val="000000"/>
                          </a:solidFill>
                          <a:effectLst/>
                          <a:latin typeface="Arial"/>
                        </a:rPr>
                        <a:t>Heighth (m)</a:t>
                      </a:r>
                    </a:p>
                  </a:txBody>
                  <a:tcPr marL="7681" marR="7681" marT="7681"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900" b="0" i="0" u="none" strike="noStrike">
                          <a:solidFill>
                            <a:srgbClr val="000000"/>
                          </a:solidFill>
                          <a:effectLst/>
                          <a:latin typeface="Arial"/>
                        </a:rPr>
                        <a:t>4,73</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900" b="0" i="0" u="none" strike="noStrike">
                        <a:solidFill>
                          <a:srgbClr val="000000"/>
                        </a:solidFill>
                        <a:effectLst/>
                        <a:latin typeface="Arial"/>
                      </a:endParaRP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900" b="0" i="0" u="none" strike="noStrike">
                        <a:solidFill>
                          <a:srgbClr val="000000"/>
                        </a:solidFill>
                        <a:effectLst/>
                        <a:latin typeface="Arial"/>
                      </a:endParaRP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900" b="0" i="0" u="none" strike="noStrike">
                        <a:solidFill>
                          <a:srgbClr val="000000"/>
                        </a:solidFill>
                        <a:effectLst/>
                        <a:latin typeface="Arial"/>
                      </a:endParaRP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44">
                <a:tc gridSpan="3">
                  <a:txBody>
                    <a:bodyPr/>
                    <a:lstStyle/>
                    <a:p>
                      <a:pPr algn="l" fontAlgn="ctr"/>
                      <a:r>
                        <a:rPr lang="it-IT" sz="900" b="0" i="0" u="none" strike="noStrike">
                          <a:solidFill>
                            <a:srgbClr val="000000"/>
                          </a:solidFill>
                          <a:effectLst/>
                          <a:latin typeface="Arial"/>
                        </a:rPr>
                        <a:t>Empty Weight (kg)</a:t>
                      </a:r>
                    </a:p>
                  </a:txBody>
                  <a:tcPr marL="7681" marR="7681" marT="7681"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900" b="0" i="0" u="none" strike="noStrike">
                          <a:solidFill>
                            <a:srgbClr val="000000"/>
                          </a:solidFill>
                          <a:effectLst/>
                          <a:latin typeface="Arial"/>
                        </a:rPr>
                        <a:t>7.500</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44">
                <a:tc gridSpan="3">
                  <a:txBody>
                    <a:bodyPr/>
                    <a:lstStyle/>
                    <a:p>
                      <a:pPr algn="l" fontAlgn="ctr"/>
                      <a:r>
                        <a:rPr lang="it-IT" sz="900" b="0" i="0" u="none" strike="noStrike">
                          <a:solidFill>
                            <a:srgbClr val="000000"/>
                          </a:solidFill>
                          <a:effectLst/>
                          <a:latin typeface="Arial"/>
                        </a:rPr>
                        <a:t>Loaded Weight:</a:t>
                      </a:r>
                    </a:p>
                  </a:txBody>
                  <a:tcPr marL="7681" marR="7681" marT="7681"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900" b="0" i="0" u="none" strike="noStrike">
                          <a:solidFill>
                            <a:srgbClr val="000000"/>
                          </a:solidFill>
                          <a:effectLst/>
                          <a:latin typeface="Arial"/>
                        </a:rPr>
                        <a:t>11.500</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900" b="0" i="0" u="none" strike="noStrike">
                        <a:solidFill>
                          <a:srgbClr val="000000"/>
                        </a:solidFill>
                        <a:effectLst/>
                        <a:latin typeface="Arial"/>
                      </a:endParaRP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900" b="0" i="0" u="none" strike="noStrike">
                        <a:solidFill>
                          <a:srgbClr val="000000"/>
                        </a:solidFill>
                        <a:effectLst/>
                        <a:latin typeface="Arial"/>
                      </a:endParaRP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900" b="0" i="0" u="none" strike="noStrike">
                        <a:solidFill>
                          <a:srgbClr val="000000"/>
                        </a:solidFill>
                        <a:effectLst/>
                        <a:latin typeface="Arial"/>
                      </a:endParaRP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44">
                <a:tc gridSpan="2">
                  <a:txBody>
                    <a:bodyPr/>
                    <a:lstStyle/>
                    <a:p>
                      <a:pPr algn="l" fontAlgn="b"/>
                      <a:r>
                        <a:rPr lang="it-IT" sz="900" b="0" i="0" u="none" strike="noStrike">
                          <a:solidFill>
                            <a:srgbClr val="000000"/>
                          </a:solidFill>
                          <a:effectLst/>
                          <a:latin typeface="Arial"/>
                        </a:rPr>
                        <a:t>Climb Rate:</a:t>
                      </a:r>
                    </a:p>
                  </a:txBody>
                  <a:tcPr marL="7681" marR="7681" marT="768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900" b="0" i="0" u="none" strike="noStrike">
                          <a:solidFill>
                            <a:srgbClr val="000000"/>
                          </a:solidFill>
                          <a:effectLst/>
                          <a:latin typeface="Arial"/>
                        </a:rPr>
                        <a:t>10 min 10 sec to 4000 m</a:t>
                      </a:r>
                    </a:p>
                  </a:txBody>
                  <a:tcPr marL="7681" marR="7681" marT="768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45944">
                <a:tc gridSpan="3">
                  <a:txBody>
                    <a:bodyPr/>
                    <a:lstStyle/>
                    <a:p>
                      <a:pPr algn="l" fontAlgn="ctr"/>
                      <a:r>
                        <a:rPr lang="it-IT" sz="900" b="0" i="0" u="none" strike="noStrike">
                          <a:solidFill>
                            <a:srgbClr val="000000"/>
                          </a:solidFill>
                          <a:effectLst/>
                          <a:latin typeface="Arial"/>
                        </a:rPr>
                        <a:t>Engines:</a:t>
                      </a:r>
                    </a:p>
                  </a:txBody>
                  <a:tcPr marL="7681" marR="7681" marT="7681"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900" b="0" i="0" u="none" strike="noStrike">
                          <a:solidFill>
                            <a:srgbClr val="000000"/>
                          </a:solidFill>
                          <a:effectLst/>
                          <a:latin typeface="Arial"/>
                        </a:rPr>
                        <a:t>2 Fiat A.82 RC. 42</a:t>
                      </a:r>
                    </a:p>
                  </a:txBody>
                  <a:tcPr marL="7681" marR="7681" marT="768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45944">
                <a:tc gridSpan="3">
                  <a:txBody>
                    <a:bodyPr/>
                    <a:lstStyle/>
                    <a:p>
                      <a:pPr algn="l" fontAlgn="ctr"/>
                      <a:r>
                        <a:rPr lang="it-IT" sz="900" b="0" i="0" u="none" strike="noStrike">
                          <a:solidFill>
                            <a:srgbClr val="000000"/>
                          </a:solidFill>
                          <a:effectLst/>
                          <a:latin typeface="Arial"/>
                        </a:rPr>
                        <a:t>Power:</a:t>
                      </a:r>
                    </a:p>
                  </a:txBody>
                  <a:tcPr marL="7681" marR="7681" marT="7681"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900" b="0" i="0" u="none" strike="noStrike">
                          <a:solidFill>
                            <a:srgbClr val="000000"/>
                          </a:solidFill>
                          <a:effectLst/>
                          <a:latin typeface="Arial"/>
                        </a:rPr>
                        <a:t>1250 CV (919 KW) each</a:t>
                      </a:r>
                    </a:p>
                  </a:txBody>
                  <a:tcPr marL="7681" marR="7681" marT="768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45944">
                <a:tc gridSpan="2">
                  <a:txBody>
                    <a:bodyPr/>
                    <a:lstStyle/>
                    <a:p>
                      <a:pPr algn="l" fontAlgn="b"/>
                      <a:r>
                        <a:rPr lang="it-IT" sz="900" b="0" i="0" u="none" strike="noStrike">
                          <a:solidFill>
                            <a:srgbClr val="000000"/>
                          </a:solidFill>
                          <a:effectLst/>
                          <a:latin typeface="Arial"/>
                        </a:rPr>
                        <a:t>Take Off (m)</a:t>
                      </a:r>
                    </a:p>
                  </a:txBody>
                  <a:tcPr marL="7681" marR="7681" marT="768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900" b="0" i="0" u="none" strike="noStrike">
                        <a:solidFill>
                          <a:srgbClr val="000000"/>
                        </a:solidFill>
                        <a:effectLst/>
                        <a:latin typeface="Arial"/>
                      </a:endParaRP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900" b="0" i="0" u="none" strike="noStrike">
                        <a:solidFill>
                          <a:srgbClr val="000000"/>
                        </a:solidFill>
                        <a:effectLst/>
                        <a:latin typeface="Arial"/>
                      </a:endParaRP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900" b="0" i="0" u="none" strike="noStrike">
                        <a:solidFill>
                          <a:srgbClr val="000000"/>
                        </a:solidFill>
                        <a:effectLst/>
                        <a:latin typeface="Arial"/>
                      </a:endParaRP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900" b="0" i="0" u="none" strike="noStrike">
                        <a:solidFill>
                          <a:srgbClr val="000000"/>
                        </a:solidFill>
                        <a:effectLst/>
                        <a:latin typeface="Arial"/>
                      </a:endParaRP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900" b="0" i="0" u="none" strike="noStrike">
                        <a:solidFill>
                          <a:srgbClr val="000000"/>
                        </a:solidFill>
                        <a:effectLst/>
                        <a:latin typeface="Arial"/>
                      </a:endParaRP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44">
                <a:tc gridSpan="2">
                  <a:txBody>
                    <a:bodyPr/>
                    <a:lstStyle/>
                    <a:p>
                      <a:pPr algn="l" fontAlgn="b"/>
                      <a:r>
                        <a:rPr lang="it-IT" sz="900" b="0" i="0" u="none" strike="noStrike">
                          <a:solidFill>
                            <a:srgbClr val="000000"/>
                          </a:solidFill>
                          <a:effectLst/>
                          <a:latin typeface="Arial"/>
                        </a:rPr>
                        <a:t>Landing (m)</a:t>
                      </a:r>
                    </a:p>
                  </a:txBody>
                  <a:tcPr marL="7681" marR="7681" marT="768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Arial"/>
                        </a:rPr>
                        <a:t> </a:t>
                      </a:r>
                    </a:p>
                  </a:txBody>
                  <a:tcPr marL="7681" marR="7681" marT="76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Arial"/>
                        </a:rPr>
                        <a:t> </a:t>
                      </a:r>
                    </a:p>
                  </a:txBody>
                  <a:tcPr marL="7681" marR="7681" marT="76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Arial"/>
                        </a:rPr>
                        <a:t> </a:t>
                      </a:r>
                    </a:p>
                  </a:txBody>
                  <a:tcPr marL="7681" marR="7681" marT="76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Arial"/>
                        </a:rPr>
                        <a:t> </a:t>
                      </a:r>
                    </a:p>
                  </a:txBody>
                  <a:tcPr marL="7681" marR="7681" marT="76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Arial"/>
                        </a:rPr>
                        <a:t> </a:t>
                      </a:r>
                    </a:p>
                  </a:txBody>
                  <a:tcPr marL="7681" marR="7681" marT="768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44">
                <a:tc gridSpan="3">
                  <a:txBody>
                    <a:bodyPr/>
                    <a:lstStyle/>
                    <a:p>
                      <a:pPr algn="l" fontAlgn="ctr"/>
                      <a:r>
                        <a:rPr lang="it-IT" sz="900" b="0" i="0" u="none" strike="noStrike">
                          <a:solidFill>
                            <a:srgbClr val="000000"/>
                          </a:solidFill>
                          <a:effectLst/>
                          <a:latin typeface="Arial"/>
                        </a:rPr>
                        <a:t>Max Speed (Km/h)</a:t>
                      </a:r>
                    </a:p>
                  </a:txBody>
                  <a:tcPr marL="7681" marR="7681" marT="7681"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900" b="0" i="0" u="none" strike="noStrike">
                          <a:solidFill>
                            <a:srgbClr val="000000"/>
                          </a:solidFill>
                          <a:effectLst/>
                          <a:latin typeface="Arial"/>
                        </a:rPr>
                        <a:t>460</a:t>
                      </a:r>
                    </a:p>
                  </a:txBody>
                  <a:tcPr marL="7681" marR="7681" marT="768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45944">
                <a:tc gridSpan="3">
                  <a:txBody>
                    <a:bodyPr/>
                    <a:lstStyle/>
                    <a:p>
                      <a:pPr algn="l" fontAlgn="ctr"/>
                      <a:r>
                        <a:rPr lang="it-IT" sz="900" b="0" i="0" u="none" strike="noStrike">
                          <a:solidFill>
                            <a:srgbClr val="000000"/>
                          </a:solidFill>
                          <a:effectLst/>
                          <a:latin typeface="Arial"/>
                        </a:rPr>
                        <a:t>Cruising Speed (km/h)</a:t>
                      </a:r>
                    </a:p>
                  </a:txBody>
                  <a:tcPr marL="7681" marR="7681" marT="7681"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44">
                <a:tc gridSpan="3">
                  <a:txBody>
                    <a:bodyPr/>
                    <a:lstStyle/>
                    <a:p>
                      <a:pPr algn="l" fontAlgn="ctr"/>
                      <a:r>
                        <a:rPr lang="it-IT" sz="900" b="0" i="0" u="none" strike="noStrike">
                          <a:solidFill>
                            <a:srgbClr val="000000"/>
                          </a:solidFill>
                          <a:effectLst/>
                          <a:latin typeface="Arial"/>
                        </a:rPr>
                        <a:t>Range (km)</a:t>
                      </a:r>
                    </a:p>
                  </a:txBody>
                  <a:tcPr marL="7681" marR="7681" marT="7681"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900" b="0" i="0" u="none" strike="noStrike">
                          <a:solidFill>
                            <a:srgbClr val="000000"/>
                          </a:solidFill>
                          <a:effectLst/>
                          <a:latin typeface="Arial"/>
                        </a:rPr>
                        <a:t>3.000</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endParaRPr lang="it-IT" sz="900" b="0" i="0" u="none" strike="noStrike">
                        <a:solidFill>
                          <a:srgbClr val="000000"/>
                        </a:solidFill>
                        <a:effectLst/>
                        <a:latin typeface="Arial"/>
                      </a:endParaRPr>
                    </a:p>
                  </a:txBody>
                  <a:tcPr marL="7681" marR="7681" marT="768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r>
              <a:tr h="145944">
                <a:tc gridSpan="3">
                  <a:txBody>
                    <a:bodyPr/>
                    <a:lstStyle/>
                    <a:p>
                      <a:pPr algn="l" fontAlgn="b"/>
                      <a:r>
                        <a:rPr lang="it-IT" sz="900" b="0" i="0" u="none" strike="noStrike">
                          <a:solidFill>
                            <a:srgbClr val="000000"/>
                          </a:solidFill>
                          <a:effectLst/>
                          <a:latin typeface="Arial"/>
                        </a:rPr>
                        <a:t>Ceiling (m):</a:t>
                      </a:r>
                    </a:p>
                  </a:txBody>
                  <a:tcPr marL="7681" marR="7681" marT="768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900" b="0" i="0" u="none" strike="noStrike">
                          <a:solidFill>
                            <a:srgbClr val="000000"/>
                          </a:solidFill>
                          <a:effectLst/>
                          <a:latin typeface="Arial"/>
                        </a:rPr>
                        <a:t>9.200</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900" b="0" i="0" u="none" strike="noStrike">
                          <a:solidFill>
                            <a:srgbClr val="000000"/>
                          </a:solidFill>
                          <a:effectLst/>
                          <a:latin typeface="Arial"/>
                        </a:rPr>
                        <a:t> </a:t>
                      </a:r>
                    </a:p>
                  </a:txBody>
                  <a:tcPr marL="7681" marR="7681" marT="7681"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44">
                <a:tc>
                  <a:txBody>
                    <a:bodyPr/>
                    <a:lstStyle/>
                    <a:p>
                      <a:pPr algn="l" fontAlgn="b"/>
                      <a:r>
                        <a:rPr lang="it-IT" sz="900" b="0" i="0" u="none" strike="noStrike">
                          <a:solidFill>
                            <a:srgbClr val="000000"/>
                          </a:solidFill>
                          <a:effectLst/>
                          <a:latin typeface="Arial"/>
                        </a:rPr>
                        <a:t> </a:t>
                      </a:r>
                    </a:p>
                  </a:txBody>
                  <a:tcPr marL="7681" marR="7681" marT="768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Arial"/>
                        </a:rPr>
                        <a:t> </a:t>
                      </a:r>
                    </a:p>
                  </a:txBody>
                  <a:tcPr marL="7681" marR="7681" marT="76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Arial"/>
                        </a:rPr>
                        <a:t> </a:t>
                      </a:r>
                    </a:p>
                  </a:txBody>
                  <a:tcPr marL="7681" marR="7681" marT="76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Arial"/>
                        </a:rPr>
                        <a:t> </a:t>
                      </a:r>
                    </a:p>
                  </a:txBody>
                  <a:tcPr marL="7681" marR="7681" marT="76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Arial"/>
                        </a:rPr>
                        <a:t> </a:t>
                      </a:r>
                    </a:p>
                  </a:txBody>
                  <a:tcPr marL="7681" marR="7681" marT="76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Arial"/>
                        </a:rPr>
                        <a:t> </a:t>
                      </a:r>
                    </a:p>
                  </a:txBody>
                  <a:tcPr marL="7681" marR="7681" marT="76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Arial"/>
                        </a:rPr>
                        <a:t> </a:t>
                      </a:r>
                    </a:p>
                  </a:txBody>
                  <a:tcPr marL="7681" marR="7681" marT="768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944">
                <a:tc>
                  <a:txBody>
                    <a:bodyPr/>
                    <a:lstStyle/>
                    <a:p>
                      <a:pPr algn="l" fontAlgn="b"/>
                      <a:r>
                        <a:rPr lang="it-IT" sz="900" b="0" i="0" u="none" strike="noStrike">
                          <a:solidFill>
                            <a:srgbClr val="000000"/>
                          </a:solidFill>
                          <a:effectLst/>
                          <a:latin typeface="Arial"/>
                        </a:rPr>
                        <a:t>Users:</a:t>
                      </a:r>
                    </a:p>
                  </a:txBody>
                  <a:tcPr marL="7681" marR="7681" marT="768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900" b="0" i="0" u="none" strike="noStrike">
                          <a:solidFill>
                            <a:srgbClr val="000000"/>
                          </a:solidFill>
                          <a:effectLst/>
                          <a:latin typeface="Arial"/>
                        </a:rPr>
                        <a:t> </a:t>
                      </a:r>
                    </a:p>
                  </a:txBody>
                  <a:tcPr marL="7681" marR="7681" marT="768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900" b="0" i="0" u="none" strike="noStrike">
                          <a:solidFill>
                            <a:srgbClr val="000000"/>
                          </a:solidFill>
                          <a:effectLst/>
                          <a:latin typeface="Arial"/>
                        </a:rPr>
                        <a:t>Italy</a:t>
                      </a:r>
                    </a:p>
                  </a:txBody>
                  <a:tcPr marL="7681" marR="7681" marT="7681"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45944">
                <a:tc>
                  <a:txBody>
                    <a:bodyPr/>
                    <a:lstStyle/>
                    <a:p>
                      <a:pPr algn="l" fontAlgn="b"/>
                      <a:r>
                        <a:rPr lang="it-IT" sz="900" b="0" i="0" u="none" strike="noStrike">
                          <a:solidFill>
                            <a:srgbClr val="000000"/>
                          </a:solidFill>
                          <a:effectLst/>
                          <a:latin typeface="Arial"/>
                        </a:rPr>
                        <a:t> </a:t>
                      </a:r>
                    </a:p>
                  </a:txBody>
                  <a:tcPr marL="7681" marR="7681" marT="768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45944">
                <a:tc>
                  <a:txBody>
                    <a:bodyPr/>
                    <a:lstStyle/>
                    <a:p>
                      <a:pPr algn="l" fontAlgn="b"/>
                      <a:r>
                        <a:rPr lang="it-IT" sz="900" b="0" i="0" u="none" strike="noStrike">
                          <a:solidFill>
                            <a:srgbClr val="000000"/>
                          </a:solidFill>
                          <a:effectLst/>
                          <a:latin typeface="Arial"/>
                        </a:rPr>
                        <a:t> </a:t>
                      </a:r>
                    </a:p>
                  </a:txBody>
                  <a:tcPr marL="7681" marR="7681" marT="768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45944">
                <a:tc>
                  <a:txBody>
                    <a:bodyPr/>
                    <a:lstStyle/>
                    <a:p>
                      <a:pPr algn="l" fontAlgn="b"/>
                      <a:r>
                        <a:rPr lang="it-IT" sz="900" b="0" i="0" u="none" strike="noStrike">
                          <a:solidFill>
                            <a:srgbClr val="000000"/>
                          </a:solidFill>
                          <a:effectLst/>
                          <a:latin typeface="Arial"/>
                        </a:rPr>
                        <a:t> </a:t>
                      </a:r>
                    </a:p>
                  </a:txBody>
                  <a:tcPr marL="7681" marR="7681" marT="7681"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Arial"/>
                        </a:rPr>
                        <a:t> </a:t>
                      </a:r>
                    </a:p>
                  </a:txBody>
                  <a:tcPr marL="7681" marR="7681" marT="768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Arial"/>
                        </a:rPr>
                        <a:t> </a:t>
                      </a:r>
                    </a:p>
                  </a:txBody>
                  <a:tcPr marL="7681" marR="7681" marT="7681"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45944">
                <a:tc gridSpan="2">
                  <a:txBody>
                    <a:bodyPr/>
                    <a:lstStyle/>
                    <a:p>
                      <a:pPr algn="l" fontAlgn="b"/>
                      <a:r>
                        <a:rPr lang="it-IT" sz="900" b="0" i="0" u="none" strike="noStrike">
                          <a:solidFill>
                            <a:srgbClr val="000000"/>
                          </a:solidFill>
                          <a:effectLst/>
                          <a:latin typeface="Arial"/>
                        </a:rPr>
                        <a:t>Max Bomb Load</a:t>
                      </a:r>
                    </a:p>
                  </a:txBody>
                  <a:tcPr marL="7681" marR="7681" marT="768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900" b="0" i="0" u="none" strike="noStrike">
                          <a:solidFill>
                            <a:srgbClr val="000000"/>
                          </a:solidFill>
                          <a:effectLst/>
                          <a:latin typeface="Arial"/>
                        </a:rPr>
                        <a:t> </a:t>
                      </a:r>
                    </a:p>
                  </a:txBody>
                  <a:tcPr marL="7681" marR="7681" marT="76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it-IT" sz="900" b="0" i="0" u="none" strike="noStrike">
                          <a:solidFill>
                            <a:srgbClr val="000000"/>
                          </a:solidFill>
                          <a:effectLst/>
                          <a:latin typeface="Arial"/>
                        </a:rPr>
                        <a:t>1600 kg di bombe</a:t>
                      </a:r>
                    </a:p>
                  </a:txBody>
                  <a:tcPr marL="7681" marR="7681" marT="768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45944">
                <a:tc gridSpan="2">
                  <a:txBody>
                    <a:bodyPr/>
                    <a:lstStyle/>
                    <a:p>
                      <a:pPr algn="l" fontAlgn="b"/>
                      <a:r>
                        <a:rPr lang="it-IT" sz="900" b="0" i="0" u="none" strike="noStrike">
                          <a:solidFill>
                            <a:srgbClr val="000000"/>
                          </a:solidFill>
                          <a:effectLst/>
                          <a:latin typeface="Arial"/>
                        </a:rPr>
                        <a:t>Possible Loads</a:t>
                      </a:r>
                    </a:p>
                  </a:txBody>
                  <a:tcPr marL="7681" marR="7681" marT="7681"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l" fontAlgn="b"/>
                      <a:r>
                        <a:rPr lang="it-IT" sz="900" b="0" i="0" u="none" strike="noStrike">
                          <a:solidFill>
                            <a:srgbClr val="000000"/>
                          </a:solidFill>
                          <a:effectLst/>
                          <a:latin typeface="Arial"/>
                        </a:rPr>
                        <a:t> </a:t>
                      </a:r>
                    </a:p>
                  </a:txBody>
                  <a:tcPr marL="7681" marR="7681" marT="7681" marB="0" anchor="b">
                    <a:lnL>
                      <a:noFill/>
                    </a:lnL>
                    <a:lnR>
                      <a:noFill/>
                    </a:lnR>
                    <a:lnT w="6350" cap="flat" cmpd="sng" algn="ctr">
                      <a:solidFill>
                        <a:srgbClr val="000000"/>
                      </a:solidFill>
                      <a:prstDash val="solid"/>
                      <a:round/>
                      <a:headEnd type="none" w="med" len="med"/>
                      <a:tailEnd type="none" w="med" len="med"/>
                    </a:lnT>
                    <a:lnB>
                      <a:noFill/>
                    </a:lnB>
                  </a:tcPr>
                </a:tc>
                <a:tc gridSpan="5">
                  <a:txBody>
                    <a:bodyPr/>
                    <a:lstStyle/>
                    <a:p>
                      <a:pPr algn="l" fontAlgn="b"/>
                      <a:r>
                        <a:rPr lang="it-IT" sz="900" b="0" i="0" u="none" strike="noStrike">
                          <a:solidFill>
                            <a:srgbClr val="000000"/>
                          </a:solidFill>
                          <a:effectLst/>
                          <a:latin typeface="Arial"/>
                        </a:rPr>
                        <a:t>2 x 800 kg </a:t>
                      </a:r>
                    </a:p>
                  </a:txBody>
                  <a:tcPr marL="7681" marR="7681" marT="7681"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45944">
                <a:tc>
                  <a:txBody>
                    <a:bodyPr/>
                    <a:lstStyle/>
                    <a:p>
                      <a:pPr algn="l" fontAlgn="b"/>
                      <a:r>
                        <a:rPr lang="it-IT" sz="900" b="0" i="0" u="none" strike="noStrike">
                          <a:solidFill>
                            <a:srgbClr val="000000"/>
                          </a:solidFill>
                          <a:effectLst/>
                          <a:latin typeface="Arial"/>
                        </a:rPr>
                        <a:t> </a:t>
                      </a:r>
                    </a:p>
                  </a:txBody>
                  <a:tcPr marL="7681" marR="7681" marT="768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gridSpan="5">
                  <a:txBody>
                    <a:bodyPr/>
                    <a:lstStyle/>
                    <a:p>
                      <a:pPr algn="l" fontAlgn="b"/>
                      <a:r>
                        <a:rPr lang="en-US" sz="900" b="0" i="0" u="none" strike="noStrike">
                          <a:solidFill>
                            <a:srgbClr val="000000"/>
                          </a:solidFill>
                          <a:effectLst/>
                          <a:latin typeface="Arial"/>
                        </a:rPr>
                        <a:t>or 2 x 500 kg </a:t>
                      </a:r>
                    </a:p>
                  </a:txBody>
                  <a:tcPr marL="7681" marR="7681" marT="7681"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45944">
                <a:tc>
                  <a:txBody>
                    <a:bodyPr/>
                    <a:lstStyle/>
                    <a:p>
                      <a:pPr algn="l" fontAlgn="b"/>
                      <a:r>
                        <a:rPr lang="it-IT" sz="900" b="0" i="0" u="none" strike="noStrike">
                          <a:solidFill>
                            <a:srgbClr val="000000"/>
                          </a:solidFill>
                          <a:effectLst/>
                          <a:latin typeface="Arial"/>
                        </a:rPr>
                        <a:t> </a:t>
                      </a:r>
                    </a:p>
                  </a:txBody>
                  <a:tcPr marL="7681" marR="7681" marT="768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gridSpan="5">
                  <a:txBody>
                    <a:bodyPr/>
                    <a:lstStyle/>
                    <a:p>
                      <a:pPr algn="l" fontAlgn="b"/>
                      <a:r>
                        <a:rPr lang="en-US" sz="900" b="0" i="0" u="none" strike="noStrike">
                          <a:solidFill>
                            <a:srgbClr val="000000"/>
                          </a:solidFill>
                          <a:effectLst/>
                          <a:latin typeface="Arial"/>
                        </a:rPr>
                        <a:t>or 4 x 250 kg </a:t>
                      </a:r>
                    </a:p>
                  </a:txBody>
                  <a:tcPr marL="7681" marR="7681" marT="7681"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45944">
                <a:tc>
                  <a:txBody>
                    <a:bodyPr/>
                    <a:lstStyle/>
                    <a:p>
                      <a:pPr algn="l" fontAlgn="b"/>
                      <a:r>
                        <a:rPr lang="it-IT" sz="900" b="0" i="0" u="none" strike="noStrike">
                          <a:solidFill>
                            <a:srgbClr val="000000"/>
                          </a:solidFill>
                          <a:effectLst/>
                          <a:latin typeface="Arial"/>
                        </a:rPr>
                        <a:t> </a:t>
                      </a:r>
                    </a:p>
                  </a:txBody>
                  <a:tcPr marL="7681" marR="7681" marT="768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gridSpan="5">
                  <a:txBody>
                    <a:bodyPr/>
                    <a:lstStyle/>
                    <a:p>
                      <a:pPr algn="l" fontAlgn="b"/>
                      <a:r>
                        <a:rPr lang="en-US" sz="900" b="0" i="0" u="none" strike="noStrike">
                          <a:solidFill>
                            <a:srgbClr val="000000"/>
                          </a:solidFill>
                          <a:effectLst/>
                          <a:latin typeface="Arial"/>
                        </a:rPr>
                        <a:t>or 4 x 160 kg A.S. (anti sub/ship) </a:t>
                      </a:r>
                    </a:p>
                  </a:txBody>
                  <a:tcPr marL="7681" marR="7681" marT="7681"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45944">
                <a:tc>
                  <a:txBody>
                    <a:bodyPr/>
                    <a:lstStyle/>
                    <a:p>
                      <a:pPr algn="l" fontAlgn="b"/>
                      <a:r>
                        <a:rPr lang="it-IT" sz="900" b="0" i="0" u="none" strike="noStrike">
                          <a:solidFill>
                            <a:srgbClr val="000000"/>
                          </a:solidFill>
                          <a:effectLst/>
                          <a:latin typeface="Arial"/>
                        </a:rPr>
                        <a:t> </a:t>
                      </a:r>
                    </a:p>
                  </a:txBody>
                  <a:tcPr marL="7681" marR="7681" marT="768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gridSpan="5">
                  <a:txBody>
                    <a:bodyPr/>
                    <a:lstStyle/>
                    <a:p>
                      <a:pPr algn="l" fontAlgn="b"/>
                      <a:r>
                        <a:rPr lang="en-US" sz="900" b="0" i="0" u="none" strike="noStrike">
                          <a:solidFill>
                            <a:srgbClr val="000000"/>
                          </a:solidFill>
                          <a:effectLst/>
                          <a:latin typeface="Arial"/>
                        </a:rPr>
                        <a:t>or 12 x 100 kg </a:t>
                      </a:r>
                    </a:p>
                  </a:txBody>
                  <a:tcPr marL="7681" marR="7681" marT="7681"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45944">
                <a:tc>
                  <a:txBody>
                    <a:bodyPr/>
                    <a:lstStyle/>
                    <a:p>
                      <a:pPr algn="l" fontAlgn="b"/>
                      <a:r>
                        <a:rPr lang="it-IT" sz="900" b="0" i="0" u="none" strike="noStrike">
                          <a:solidFill>
                            <a:srgbClr val="000000"/>
                          </a:solidFill>
                          <a:effectLst/>
                          <a:latin typeface="Arial"/>
                        </a:rPr>
                        <a:t> </a:t>
                      </a:r>
                    </a:p>
                  </a:txBody>
                  <a:tcPr marL="7681" marR="7681" marT="768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gridSpan="5">
                  <a:txBody>
                    <a:bodyPr/>
                    <a:lstStyle/>
                    <a:p>
                      <a:pPr algn="l" fontAlgn="b"/>
                      <a:r>
                        <a:rPr lang="en-US" sz="900" b="0" i="0" u="none" strike="noStrike">
                          <a:solidFill>
                            <a:srgbClr val="000000"/>
                          </a:solidFill>
                          <a:effectLst/>
                          <a:latin typeface="Arial"/>
                        </a:rPr>
                        <a:t>or 12 x 50 kg </a:t>
                      </a:r>
                    </a:p>
                  </a:txBody>
                  <a:tcPr marL="7681" marR="7681" marT="7681"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45944">
                <a:tc>
                  <a:txBody>
                    <a:bodyPr/>
                    <a:lstStyle/>
                    <a:p>
                      <a:pPr algn="l" fontAlgn="b"/>
                      <a:r>
                        <a:rPr lang="it-IT" sz="900" b="0" i="0" u="none" strike="noStrike">
                          <a:solidFill>
                            <a:srgbClr val="000000"/>
                          </a:solidFill>
                          <a:effectLst/>
                          <a:latin typeface="Arial"/>
                        </a:rPr>
                        <a:t> </a:t>
                      </a:r>
                    </a:p>
                  </a:txBody>
                  <a:tcPr marL="7681" marR="7681" marT="768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gridSpan="5">
                  <a:txBody>
                    <a:bodyPr/>
                    <a:lstStyle/>
                    <a:p>
                      <a:pPr algn="l" fontAlgn="b"/>
                      <a:r>
                        <a:rPr lang="en-US" sz="900" b="0" i="0" u="none" strike="noStrike">
                          <a:solidFill>
                            <a:srgbClr val="000000"/>
                          </a:solidFill>
                          <a:effectLst/>
                          <a:latin typeface="Arial"/>
                        </a:rPr>
                        <a:t>or 12 x 20 kg (AA) </a:t>
                      </a:r>
                    </a:p>
                  </a:txBody>
                  <a:tcPr marL="7681" marR="7681" marT="7681"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45944">
                <a:tc>
                  <a:txBody>
                    <a:bodyPr/>
                    <a:lstStyle/>
                    <a:p>
                      <a:pPr algn="l" fontAlgn="b"/>
                      <a:r>
                        <a:rPr lang="it-IT" sz="900" b="0" i="0" u="none" strike="noStrike">
                          <a:solidFill>
                            <a:srgbClr val="000000"/>
                          </a:solidFill>
                          <a:effectLst/>
                          <a:latin typeface="Arial"/>
                        </a:rPr>
                        <a:t> </a:t>
                      </a:r>
                    </a:p>
                  </a:txBody>
                  <a:tcPr marL="7681" marR="7681" marT="768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gridSpan="5">
                  <a:txBody>
                    <a:bodyPr/>
                    <a:lstStyle/>
                    <a:p>
                      <a:pPr algn="l" fontAlgn="b"/>
                      <a:r>
                        <a:rPr lang="en-US" sz="900" b="0" i="0" u="none" strike="noStrike">
                          <a:solidFill>
                            <a:srgbClr val="000000"/>
                          </a:solidFill>
                          <a:effectLst/>
                          <a:latin typeface="Arial"/>
                        </a:rPr>
                        <a:t>or 12 x 20 kg (I ) </a:t>
                      </a:r>
                    </a:p>
                  </a:txBody>
                  <a:tcPr marL="7681" marR="7681" marT="7681"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45944">
                <a:tc>
                  <a:txBody>
                    <a:bodyPr/>
                    <a:lstStyle/>
                    <a:p>
                      <a:pPr algn="l" fontAlgn="b"/>
                      <a:r>
                        <a:rPr lang="it-IT" sz="900" b="0" i="0" u="none" strike="noStrike">
                          <a:solidFill>
                            <a:srgbClr val="000000"/>
                          </a:solidFill>
                          <a:effectLst/>
                          <a:latin typeface="Arial"/>
                        </a:rPr>
                        <a:t> </a:t>
                      </a:r>
                    </a:p>
                  </a:txBody>
                  <a:tcPr marL="7681" marR="7681" marT="768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gridSpan="5">
                  <a:txBody>
                    <a:bodyPr/>
                    <a:lstStyle/>
                    <a:p>
                      <a:pPr algn="l" fontAlgn="b"/>
                      <a:r>
                        <a:rPr lang="it-IT" sz="900" b="0" i="0" u="none" strike="noStrike">
                          <a:solidFill>
                            <a:srgbClr val="000000"/>
                          </a:solidFill>
                          <a:effectLst/>
                          <a:latin typeface="Arial"/>
                        </a:rPr>
                        <a:t>or 12 x 15 kg (M-land mine) </a:t>
                      </a:r>
                    </a:p>
                  </a:txBody>
                  <a:tcPr marL="7681" marR="7681" marT="7681"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45944">
                <a:tc>
                  <a:txBody>
                    <a:bodyPr/>
                    <a:lstStyle/>
                    <a:p>
                      <a:pPr algn="l" fontAlgn="b"/>
                      <a:r>
                        <a:rPr lang="it-IT" sz="900" b="0" i="0" u="none" strike="noStrike">
                          <a:solidFill>
                            <a:srgbClr val="000000"/>
                          </a:solidFill>
                          <a:effectLst/>
                          <a:latin typeface="Arial"/>
                        </a:rPr>
                        <a:t> </a:t>
                      </a:r>
                    </a:p>
                  </a:txBody>
                  <a:tcPr marL="7681" marR="7681" marT="768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rowSpan="2" gridSpan="5">
                  <a:txBody>
                    <a:bodyPr/>
                    <a:lstStyle/>
                    <a:p>
                      <a:pPr algn="l" fontAlgn="t"/>
                      <a:r>
                        <a:rPr lang="en-US" sz="900" b="0" i="0" u="none" strike="noStrike">
                          <a:solidFill>
                            <a:srgbClr val="000000"/>
                          </a:solidFill>
                          <a:effectLst/>
                          <a:latin typeface="Arial"/>
                        </a:rPr>
                        <a:t>or 1 x 800 kg + 6 x 100 kg (or 6 x 50 kg or 6 x 20 kg - AA or I - or 6 x 15 kg M)</a:t>
                      </a:r>
                    </a:p>
                  </a:txBody>
                  <a:tcPr marL="7681" marR="7681" marT="7681" marB="0">
                    <a:lnL>
                      <a:noFill/>
                    </a:lnL>
                    <a:lnR w="12700" cap="flat" cmpd="sng" algn="ctr">
                      <a:solidFill>
                        <a:srgbClr val="000000"/>
                      </a:solidFill>
                      <a:prstDash val="solid"/>
                      <a:round/>
                      <a:headEnd type="none" w="med" len="med"/>
                      <a:tailEnd type="none" w="med" len="med"/>
                    </a:lnR>
                    <a:lnT>
                      <a:noFill/>
                    </a:lnT>
                    <a:lnB>
                      <a:noFill/>
                    </a:lnB>
                  </a:tcPr>
                </a:tc>
                <a:tc rowSpan="2" hMerge="1">
                  <a:txBody>
                    <a:bodyPr/>
                    <a:lstStyle/>
                    <a:p>
                      <a:endParaRPr lang="it-IT"/>
                    </a:p>
                  </a:txBody>
                  <a:tcPr/>
                </a:tc>
                <a:tc rowSpan="2" hMerge="1">
                  <a:txBody>
                    <a:bodyPr/>
                    <a:lstStyle/>
                    <a:p>
                      <a:endParaRPr lang="it-IT"/>
                    </a:p>
                  </a:txBody>
                  <a:tcPr/>
                </a:tc>
                <a:tc rowSpan="2" hMerge="1">
                  <a:txBody>
                    <a:bodyPr/>
                    <a:lstStyle/>
                    <a:p>
                      <a:endParaRPr lang="it-IT"/>
                    </a:p>
                  </a:txBody>
                  <a:tcPr/>
                </a:tc>
                <a:tc rowSpan="2" hMerge="1">
                  <a:txBody>
                    <a:bodyPr/>
                    <a:lstStyle/>
                    <a:p>
                      <a:endParaRPr lang="it-IT"/>
                    </a:p>
                  </a:txBody>
                  <a:tcPr/>
                </a:tc>
              </a:tr>
              <a:tr h="145944">
                <a:tc>
                  <a:txBody>
                    <a:bodyPr/>
                    <a:lstStyle/>
                    <a:p>
                      <a:pPr algn="l" fontAlgn="b"/>
                      <a:r>
                        <a:rPr lang="it-IT" sz="900" b="0" i="0" u="none" strike="noStrike">
                          <a:solidFill>
                            <a:srgbClr val="000000"/>
                          </a:solidFill>
                          <a:effectLst/>
                          <a:latin typeface="Arial"/>
                        </a:rPr>
                        <a:t> </a:t>
                      </a:r>
                    </a:p>
                  </a:txBody>
                  <a:tcPr marL="7681" marR="7681" marT="768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45944">
                <a:tc>
                  <a:txBody>
                    <a:bodyPr/>
                    <a:lstStyle/>
                    <a:p>
                      <a:pPr algn="l" fontAlgn="b"/>
                      <a:r>
                        <a:rPr lang="it-IT" sz="900" b="0" i="0" u="none" strike="noStrike">
                          <a:solidFill>
                            <a:srgbClr val="000000"/>
                          </a:solidFill>
                          <a:effectLst/>
                          <a:latin typeface="Arial"/>
                        </a:rPr>
                        <a:t> </a:t>
                      </a:r>
                    </a:p>
                  </a:txBody>
                  <a:tcPr marL="7681" marR="7681" marT="768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rowSpan="3" gridSpan="5">
                  <a:txBody>
                    <a:bodyPr/>
                    <a:lstStyle/>
                    <a:p>
                      <a:pPr algn="l" fontAlgn="t"/>
                      <a:r>
                        <a:rPr lang="en-US" sz="900" b="0" i="0" u="none" strike="noStrike">
                          <a:solidFill>
                            <a:srgbClr val="000000"/>
                          </a:solidFill>
                          <a:effectLst/>
                          <a:latin typeface="Arial"/>
                        </a:rPr>
                        <a:t>or 2 x 250 kg + 6 x 100 kg (or 6 x 50 kg or 6 x 20 kg - AA or I - or 6 x 15 kg)</a:t>
                      </a:r>
                    </a:p>
                  </a:txBody>
                  <a:tcPr marL="7681" marR="7681" marT="7681"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3" hMerge="1">
                  <a:txBody>
                    <a:bodyPr/>
                    <a:lstStyle/>
                    <a:p>
                      <a:endParaRPr lang="it-IT"/>
                    </a:p>
                  </a:txBody>
                  <a:tcPr/>
                </a:tc>
                <a:tc rowSpan="3" hMerge="1">
                  <a:txBody>
                    <a:bodyPr/>
                    <a:lstStyle/>
                    <a:p>
                      <a:endParaRPr lang="it-IT"/>
                    </a:p>
                  </a:txBody>
                  <a:tcPr/>
                </a:tc>
                <a:tc rowSpan="3" hMerge="1">
                  <a:txBody>
                    <a:bodyPr/>
                    <a:lstStyle/>
                    <a:p>
                      <a:endParaRPr lang="it-IT"/>
                    </a:p>
                  </a:txBody>
                  <a:tcPr/>
                </a:tc>
                <a:tc rowSpan="3" hMerge="1">
                  <a:txBody>
                    <a:bodyPr/>
                    <a:lstStyle/>
                    <a:p>
                      <a:endParaRPr lang="it-IT"/>
                    </a:p>
                  </a:txBody>
                  <a:tcPr/>
                </a:tc>
              </a:tr>
              <a:tr h="145944">
                <a:tc>
                  <a:txBody>
                    <a:bodyPr/>
                    <a:lstStyle/>
                    <a:p>
                      <a:pPr algn="l" fontAlgn="b"/>
                      <a:r>
                        <a:rPr lang="it-IT" sz="900" b="0" i="0" u="none" strike="noStrike">
                          <a:solidFill>
                            <a:srgbClr val="000000"/>
                          </a:solidFill>
                          <a:effectLst/>
                          <a:latin typeface="Arial"/>
                        </a:rPr>
                        <a:t> </a:t>
                      </a:r>
                    </a:p>
                  </a:txBody>
                  <a:tcPr marL="7681" marR="7681" marT="768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a:txBody>
                    <a:bodyPr/>
                    <a:lstStyle/>
                    <a:p>
                      <a:pPr algn="l" fontAlgn="b"/>
                      <a:endParaRPr lang="it-IT" sz="900" b="0" i="0" u="none" strike="noStrike">
                        <a:solidFill>
                          <a:srgbClr val="000000"/>
                        </a:solidFill>
                        <a:effectLst/>
                        <a:latin typeface="Arial"/>
                      </a:endParaRPr>
                    </a:p>
                  </a:txBody>
                  <a:tcPr marL="7681" marR="7681" marT="7681"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53625">
                <a:tc>
                  <a:txBody>
                    <a:bodyPr/>
                    <a:lstStyle/>
                    <a:p>
                      <a:pPr algn="l" fontAlgn="b"/>
                      <a:r>
                        <a:rPr lang="it-IT" sz="900" b="0" i="0" u="none" strike="noStrike">
                          <a:solidFill>
                            <a:srgbClr val="000000"/>
                          </a:solidFill>
                          <a:effectLst/>
                          <a:latin typeface="Arial"/>
                        </a:rPr>
                        <a:t> </a:t>
                      </a:r>
                    </a:p>
                  </a:txBody>
                  <a:tcPr marL="7681" marR="7681" marT="7681"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900" b="0" i="0" u="none" strike="noStrike">
                          <a:solidFill>
                            <a:srgbClr val="000000"/>
                          </a:solidFill>
                          <a:effectLst/>
                          <a:latin typeface="Arial"/>
                        </a:rPr>
                        <a:t> </a:t>
                      </a:r>
                    </a:p>
                  </a:txBody>
                  <a:tcPr marL="7681" marR="7681" marT="768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900" b="0" i="0" u="none" strike="noStrike" dirty="0">
                          <a:solidFill>
                            <a:srgbClr val="000000"/>
                          </a:solidFill>
                          <a:effectLst/>
                          <a:latin typeface="Arial"/>
                        </a:rPr>
                        <a:t> </a:t>
                      </a:r>
                    </a:p>
                  </a:txBody>
                  <a:tcPr marL="7681" marR="7681" marT="7681" marB="0" anchor="b">
                    <a:lnL>
                      <a:noFill/>
                    </a:lnL>
                    <a:lnR>
                      <a:noFill/>
                    </a:lnR>
                    <a:lnT>
                      <a:noFill/>
                    </a:lnT>
                    <a:lnB w="1270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bl>
          </a:graphicData>
        </a:graphic>
      </p:graphicFrame>
    </p:spTree>
    <p:extLst>
      <p:ext uri="{BB962C8B-B14F-4D97-AF65-F5344CB8AC3E}">
        <p14:creationId xmlns:p14="http://schemas.microsoft.com/office/powerpoint/2010/main" val="322929746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fontScale="90000"/>
          </a:bodyPr>
          <a:lstStyle/>
          <a:p>
            <a:r>
              <a:rPr lang="it-IT" sz="3600" dirty="0" smtClean="0"/>
              <a:t>Savoia Marchetti SM. 79 Bis «Sparviero»</a:t>
            </a: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94</a:t>
            </a:fld>
            <a:endParaRPr lang="it-IT">
              <a:solidFill>
                <a:prstClr val="black">
                  <a:tint val="75000"/>
                </a:prstClr>
              </a:solidFill>
            </a:endParaRPr>
          </a:p>
        </p:txBody>
      </p:sp>
      <p:graphicFrame>
        <p:nvGraphicFramePr>
          <p:cNvPr id="6" name="Content Placeholder 5"/>
          <p:cNvGraphicFramePr>
            <a:graphicFrameLocks noGrp="1"/>
          </p:cNvGraphicFramePr>
          <p:nvPr>
            <p:ph idx="1"/>
          </p:nvPr>
        </p:nvGraphicFramePr>
        <p:xfrm>
          <a:off x="3575049" y="577169"/>
          <a:ext cx="5111752" cy="5244875"/>
        </p:xfrm>
        <a:graphic>
          <a:graphicData uri="http://schemas.openxmlformats.org/drawingml/2006/table">
            <a:tbl>
              <a:tblPr/>
              <a:tblGrid>
                <a:gridCol w="638969"/>
                <a:gridCol w="638969"/>
                <a:gridCol w="638969"/>
                <a:gridCol w="638969"/>
                <a:gridCol w="638969"/>
                <a:gridCol w="638969"/>
                <a:gridCol w="638969"/>
                <a:gridCol w="638969"/>
              </a:tblGrid>
              <a:tr h="177491">
                <a:tc gridSpan="3">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1" i="0" u="none" strike="noStrike">
                          <a:solidFill>
                            <a:srgbClr val="000000"/>
                          </a:solidFill>
                          <a:effectLst/>
                          <a:latin typeface="Arial"/>
                        </a:rPr>
                        <a:t>Savoia Marchetti SM. 79 BIS "Sparviero"</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Three-Engine Torpedo/Mediium Bomber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b"/>
                      <a:r>
                        <a:rPr lang="it-IT" sz="1000" b="0" i="0" u="none" strike="noStrike">
                          <a:solidFill>
                            <a:srgbClr val="000000"/>
                          </a:solidFill>
                          <a:effectLst/>
                          <a:latin typeface="Arial"/>
                        </a:rPr>
                        <a:t>6</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1942</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1942</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16,20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20,20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61,70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4,10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7.405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11.600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16 min 7 sec to 5000 m</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3 Alfa Romeo 128 RC. 18</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1000 CV (746 KW) each</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275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350</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475</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260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2">
                  <a:txBody>
                    <a:bodyPr/>
                    <a:lstStyle/>
                    <a:p>
                      <a:pPr algn="l" fontAlgn="ctr"/>
                      <a:r>
                        <a:rPr lang="it-IT" sz="1000" b="0" i="0" u="none" strike="noStrike">
                          <a:solidFill>
                            <a:srgbClr val="000000"/>
                          </a:solidFill>
                          <a:effectLst/>
                          <a:latin typeface="Arial"/>
                        </a:rPr>
                        <a:t>2.400 (max load)</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6.500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 Germany</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1.250 Kg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5" gridSpan="5">
                  <a:txBody>
                    <a:bodyPr/>
                    <a:lstStyle/>
                    <a:p>
                      <a:pPr algn="l" fontAlgn="t"/>
                      <a:r>
                        <a:rPr lang="en-US" sz="1000" b="0" i="0" u="none" strike="noStrike">
                          <a:solidFill>
                            <a:srgbClr val="000000"/>
                          </a:solidFill>
                          <a:effectLst/>
                          <a:latin typeface="Arial"/>
                        </a:rPr>
                        <a:t>2 x 500 kg or 5 x 250 kg or 12 x 100 or 588 x 2 kg in bomb release gears  or  2 x 450 mm  torpedoes (transport only - combat: 1 torpedo)</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hMerge="1">
                  <a:txBody>
                    <a:bodyPr/>
                    <a:lstStyle/>
                    <a:p>
                      <a:endParaRPr lang="it-IT"/>
                    </a:p>
                  </a:txBody>
                  <a:tcPr/>
                </a:tc>
                <a:tc rowSpan="5" hMerge="1">
                  <a:txBody>
                    <a:bodyPr/>
                    <a:lstStyle/>
                    <a:p>
                      <a:endParaRPr lang="it-IT"/>
                    </a:p>
                  </a:txBody>
                  <a:tcPr/>
                </a:tc>
                <a:tc rowSpan="5" hMerge="1">
                  <a:txBody>
                    <a:bodyPr/>
                    <a:lstStyle/>
                    <a:p>
                      <a:endParaRPr lang="it-IT"/>
                    </a:p>
                  </a:txBody>
                  <a:tcPr/>
                </a:tc>
                <a:tc rowSpan="5"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77491">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dirty="0">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bl>
          </a:graphicData>
        </a:graphic>
      </p:graphicFrame>
    </p:spTree>
    <p:extLst>
      <p:ext uri="{BB962C8B-B14F-4D97-AF65-F5344CB8AC3E}">
        <p14:creationId xmlns:p14="http://schemas.microsoft.com/office/powerpoint/2010/main" val="3634914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fontScale="90000"/>
          </a:bodyPr>
          <a:lstStyle/>
          <a:p>
            <a:r>
              <a:rPr lang="it-IT" sz="3600" dirty="0" smtClean="0"/>
              <a:t>Savoia Marchetti SM. 84</a:t>
            </a: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95</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575049" y="408552"/>
          <a:ext cx="5111752" cy="5582109"/>
        </p:xfrm>
        <a:graphic>
          <a:graphicData uri="http://schemas.openxmlformats.org/drawingml/2006/table">
            <a:tbl>
              <a:tblPr/>
              <a:tblGrid>
                <a:gridCol w="638969"/>
                <a:gridCol w="638969"/>
                <a:gridCol w="638969"/>
                <a:gridCol w="638969"/>
                <a:gridCol w="638969"/>
                <a:gridCol w="638969"/>
                <a:gridCol w="638969"/>
                <a:gridCol w="638969"/>
              </a:tblGrid>
              <a:tr h="177491">
                <a:tc gridSpan="3">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1" i="0" u="none" strike="noStrike">
                          <a:solidFill>
                            <a:srgbClr val="000000"/>
                          </a:solidFill>
                          <a:effectLst/>
                          <a:latin typeface="Arial"/>
                        </a:rPr>
                        <a:t>Savoia Marchetti SM. 84</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Three-Engine Torpedo/Medium Bomber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June 1940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1941</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17,93</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21,13</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60,80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5,42</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8.950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13.600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10 min 54 sec to 4000 m</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2 Piaggio P. XI RC. 40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1000 CV (735 KW) each</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467</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2.040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7.900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 Yugoslavia</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it-IT" sz="1000" b="0" i="0" u="none" strike="noStrike">
                          <a:solidFill>
                            <a:srgbClr val="000000"/>
                          </a:solidFill>
                          <a:effectLst/>
                          <a:latin typeface="Arial"/>
                        </a:rPr>
                        <a:t>1600 kg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gridSpan="5">
                  <a:txBody>
                    <a:bodyPr/>
                    <a:lstStyle/>
                    <a:p>
                      <a:pPr algn="l" fontAlgn="ctr"/>
                      <a:r>
                        <a:rPr lang="it-IT" sz="1000" b="0" i="0" u="none" strike="noStrike">
                          <a:solidFill>
                            <a:srgbClr val="000000"/>
                          </a:solidFill>
                          <a:effectLst/>
                          <a:latin typeface="Arial"/>
                        </a:rPr>
                        <a:t>1 x 1000 Kg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a:txBody>
                    <a:bodyPr/>
                    <a:lstStyle/>
                    <a:p>
                      <a:pPr algn="l" fontAlgn="ctr"/>
                      <a:r>
                        <a:rPr lang="en-US" sz="1000" b="0" i="0" u="none" strike="noStrike">
                          <a:solidFill>
                            <a:srgbClr val="000000"/>
                          </a:solidFill>
                          <a:effectLst/>
                          <a:latin typeface="Arial"/>
                        </a:rPr>
                        <a:t>or 2 per 800 kg</a:t>
                      </a:r>
                    </a:p>
                  </a:txBody>
                  <a:tcPr marL="8875" marR="8875" marT="8875"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a:txBody>
                    <a:bodyPr/>
                    <a:lstStyle/>
                    <a:p>
                      <a:pPr algn="l" fontAlgn="ctr"/>
                      <a:r>
                        <a:rPr lang="en-US" sz="1000" b="0" i="0" u="none" strike="noStrike">
                          <a:solidFill>
                            <a:srgbClr val="000000"/>
                          </a:solidFill>
                          <a:effectLst/>
                          <a:latin typeface="Arial"/>
                        </a:rPr>
                        <a:t>or 4 x 250 kg</a:t>
                      </a:r>
                    </a:p>
                  </a:txBody>
                  <a:tcPr marL="8875" marR="8875" marT="8875"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a:txBody>
                    <a:bodyPr/>
                    <a:lstStyle/>
                    <a:p>
                      <a:pPr algn="l" fontAlgn="ctr"/>
                      <a:r>
                        <a:rPr lang="en-US" sz="1000" b="0" i="0" u="none" strike="noStrike">
                          <a:solidFill>
                            <a:srgbClr val="000000"/>
                          </a:solidFill>
                          <a:effectLst/>
                          <a:latin typeface="Arial"/>
                        </a:rPr>
                        <a:t>or 8 x 100 kg</a:t>
                      </a:r>
                    </a:p>
                  </a:txBody>
                  <a:tcPr marL="8875" marR="8875" marT="8875"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a:txBody>
                    <a:bodyPr/>
                    <a:lstStyle/>
                    <a:p>
                      <a:pPr algn="l" fontAlgn="ctr"/>
                      <a:r>
                        <a:rPr lang="en-US" sz="1000" b="0" i="0" u="none" strike="noStrike">
                          <a:solidFill>
                            <a:srgbClr val="000000"/>
                          </a:solidFill>
                          <a:effectLst/>
                          <a:latin typeface="Arial"/>
                        </a:rPr>
                        <a:t>or 8 x 50 kg</a:t>
                      </a:r>
                    </a:p>
                  </a:txBody>
                  <a:tcPr marL="8875" marR="8875" marT="8875"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rowSpan="2" gridSpan="5">
                  <a:txBody>
                    <a:bodyPr/>
                    <a:lstStyle/>
                    <a:p>
                      <a:pPr algn="l" fontAlgn="t"/>
                      <a:r>
                        <a:rPr lang="en-US" sz="1000" b="0" i="0" u="none" strike="noStrike">
                          <a:solidFill>
                            <a:srgbClr val="000000"/>
                          </a:solidFill>
                          <a:effectLst/>
                          <a:latin typeface="Arial"/>
                        </a:rPr>
                        <a:t>or 2 x 450 mm torpedoes(transport only; combat: 1 torpedo)</a:t>
                      </a:r>
                    </a:p>
                  </a:txBody>
                  <a:tcPr marL="8875" marR="8875" marT="8875"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2" hMerge="1">
                  <a:txBody>
                    <a:bodyPr/>
                    <a:lstStyle/>
                    <a:p>
                      <a:endParaRPr lang="it-IT"/>
                    </a:p>
                  </a:txBody>
                  <a:tcPr/>
                </a:tc>
                <a:tc rowSpan="2" hMerge="1">
                  <a:txBody>
                    <a:bodyPr/>
                    <a:lstStyle/>
                    <a:p>
                      <a:endParaRPr lang="it-IT"/>
                    </a:p>
                  </a:txBody>
                  <a:tcPr/>
                </a:tc>
                <a:tc rowSpan="2" hMerge="1">
                  <a:txBody>
                    <a:bodyPr/>
                    <a:lstStyle/>
                    <a:p>
                      <a:endParaRPr lang="it-IT"/>
                    </a:p>
                  </a:txBody>
                  <a:tcPr/>
                </a:tc>
                <a:tc rowSpan="2" hMerge="1">
                  <a:txBody>
                    <a:bodyPr/>
                    <a:lstStyle/>
                    <a:p>
                      <a:endParaRPr lang="it-IT"/>
                    </a:p>
                  </a:txBody>
                  <a:tcPr/>
                </a:tc>
              </a:tr>
              <a:tr h="177491">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dirty="0">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bl>
          </a:graphicData>
        </a:graphic>
      </p:graphicFrame>
    </p:spTree>
    <p:extLst>
      <p:ext uri="{BB962C8B-B14F-4D97-AF65-F5344CB8AC3E}">
        <p14:creationId xmlns:p14="http://schemas.microsoft.com/office/powerpoint/2010/main" val="218812445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a:bodyPr>
          <a:lstStyle/>
          <a:p>
            <a:r>
              <a:rPr lang="it-IT" sz="3600" dirty="0" smtClean="0"/>
              <a:t>Piaggio P. 50 I</a:t>
            </a: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96</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575049" y="492860"/>
          <a:ext cx="5111752" cy="5413492"/>
        </p:xfrm>
        <a:graphic>
          <a:graphicData uri="http://schemas.openxmlformats.org/drawingml/2006/table">
            <a:tbl>
              <a:tblPr/>
              <a:tblGrid>
                <a:gridCol w="638969"/>
                <a:gridCol w="638969"/>
                <a:gridCol w="638969"/>
                <a:gridCol w="638969"/>
                <a:gridCol w="638969"/>
                <a:gridCol w="638969"/>
                <a:gridCol w="638969"/>
                <a:gridCol w="638969"/>
              </a:tblGrid>
              <a:tr h="177491">
                <a:tc gridSpan="3">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1" i="0" u="none" strike="noStrike">
                          <a:solidFill>
                            <a:srgbClr val="000000"/>
                          </a:solidFill>
                          <a:effectLst/>
                          <a:latin typeface="Arial"/>
                        </a:rPr>
                        <a:t>Piaggio P. 50 I</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Four-Engine Heavy Bomber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5 - 6</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1937</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prototypes only</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19,81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25,80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100,00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4,57</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13.000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20.000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22 min to 4000 m</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4 Isotta Fraschini Asso XI RC.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740 CV (544 KW) each</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435</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2.998</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endParaRPr lang="it-IT" sz="1000" b="0" i="0" u="none" strike="noStrike">
                        <a:solidFill>
                          <a:srgbClr val="000000"/>
                        </a:solidFill>
                        <a:effectLst/>
                        <a:latin typeface="Arial"/>
                      </a:endParaRP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7.500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it-IT" sz="1000" b="0" i="0" u="none" strike="noStrike">
                          <a:solidFill>
                            <a:srgbClr val="000000"/>
                          </a:solidFill>
                          <a:effectLst/>
                          <a:latin typeface="Arial"/>
                        </a:rPr>
                        <a:t>2500 kg</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2" gridSpan="5">
                  <a:txBody>
                    <a:bodyPr/>
                    <a:lstStyle/>
                    <a:p>
                      <a:pPr algn="l" fontAlgn="t"/>
                      <a:r>
                        <a:rPr lang="en-US" sz="1000" b="0" i="0" u="none" strike="noStrike">
                          <a:solidFill>
                            <a:srgbClr val="000000"/>
                          </a:solidFill>
                          <a:effectLst/>
                          <a:latin typeface="Arial"/>
                        </a:rPr>
                        <a:t>5 x 500 kg or 5 x 250 kg or 12 x 160 kg or 20 x 100 kg</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hMerge="1">
                  <a:txBody>
                    <a:bodyPr/>
                    <a:lstStyle/>
                    <a:p>
                      <a:endParaRPr lang="it-IT"/>
                    </a:p>
                  </a:txBody>
                  <a:tcPr/>
                </a:tc>
                <a:tc rowSpan="2" hMerge="1">
                  <a:txBody>
                    <a:bodyPr/>
                    <a:lstStyle/>
                    <a:p>
                      <a:endParaRPr lang="it-IT"/>
                    </a:p>
                  </a:txBody>
                  <a:tcPr/>
                </a:tc>
                <a:tc rowSpan="2" hMerge="1">
                  <a:txBody>
                    <a:bodyPr/>
                    <a:lstStyle/>
                    <a:p>
                      <a:endParaRPr lang="it-IT"/>
                    </a:p>
                  </a:txBody>
                  <a:tcPr/>
                </a:tc>
                <a:tc rowSpan="2"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a:noFill/>
                    </a:lnT>
                    <a:lnB>
                      <a:noFill/>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a:noFill/>
                    </a:lnT>
                    <a:lnB>
                      <a:noFill/>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a:noFill/>
                    </a:lnT>
                    <a:lnB>
                      <a:noFill/>
                    </a:lnB>
                  </a:tcPr>
                </a:tc>
              </a:tr>
              <a:tr h="177491">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dirty="0">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3378952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a:bodyPr>
          <a:lstStyle/>
          <a:p>
            <a:r>
              <a:rPr lang="it-IT" sz="3600" dirty="0" smtClean="0"/>
              <a:t>Piaggio P. 50 II</a:t>
            </a: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97</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575049" y="577169"/>
          <a:ext cx="5111752" cy="5244875"/>
        </p:xfrm>
        <a:graphic>
          <a:graphicData uri="http://schemas.openxmlformats.org/drawingml/2006/table">
            <a:tbl>
              <a:tblPr/>
              <a:tblGrid>
                <a:gridCol w="638969"/>
                <a:gridCol w="638969"/>
                <a:gridCol w="638969"/>
                <a:gridCol w="638969"/>
                <a:gridCol w="638969"/>
                <a:gridCol w="638969"/>
                <a:gridCol w="638969"/>
                <a:gridCol w="638969"/>
              </a:tblGrid>
              <a:tr h="177491">
                <a:tc gridSpan="3">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1" i="0" u="none" strike="noStrike">
                          <a:solidFill>
                            <a:srgbClr val="000000"/>
                          </a:solidFill>
                          <a:effectLst/>
                          <a:latin typeface="Arial"/>
                        </a:rPr>
                        <a:t>Piaggio P. 50 II</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Four-Engine Heavy Bomber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5 - 6</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1938</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prototypes only</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19,81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25,80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100,00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4,57</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13.170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20.160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15 min to 4000 m</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4 Piaggio P.XI RC. 40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1000 CV (746 KW) each</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449</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402</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3.500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endParaRPr lang="it-IT" sz="1000" b="0" i="0" u="none" strike="noStrike">
                        <a:solidFill>
                          <a:srgbClr val="000000"/>
                        </a:solidFill>
                        <a:effectLst/>
                        <a:latin typeface="Arial"/>
                      </a:endParaRP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7.700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it-IT" sz="1000" b="0" i="0" u="none" strike="noStrike">
                          <a:solidFill>
                            <a:srgbClr val="000000"/>
                          </a:solidFill>
                          <a:effectLst/>
                          <a:latin typeface="Arial"/>
                        </a:rPr>
                        <a:t>2500 kg</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2" gridSpan="5">
                  <a:txBody>
                    <a:bodyPr/>
                    <a:lstStyle/>
                    <a:p>
                      <a:pPr algn="l" fontAlgn="t"/>
                      <a:r>
                        <a:rPr lang="en-US" sz="1000" b="0" i="0" u="none" strike="noStrike">
                          <a:solidFill>
                            <a:srgbClr val="000000"/>
                          </a:solidFill>
                          <a:effectLst/>
                          <a:latin typeface="Arial"/>
                        </a:rPr>
                        <a:t>5 x 500 kg or 5 x 250 kg or 12 x 160 kg or 20 x 100 kg</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hMerge="1">
                  <a:txBody>
                    <a:bodyPr/>
                    <a:lstStyle/>
                    <a:p>
                      <a:endParaRPr lang="it-IT"/>
                    </a:p>
                  </a:txBody>
                  <a:tcPr/>
                </a:tc>
                <a:tc rowSpan="2" hMerge="1">
                  <a:txBody>
                    <a:bodyPr/>
                    <a:lstStyle/>
                    <a:p>
                      <a:endParaRPr lang="it-IT"/>
                    </a:p>
                  </a:txBody>
                  <a:tcPr/>
                </a:tc>
                <a:tc rowSpan="2" hMerge="1">
                  <a:txBody>
                    <a:bodyPr/>
                    <a:lstStyle/>
                    <a:p>
                      <a:endParaRPr lang="it-IT"/>
                    </a:p>
                  </a:txBody>
                  <a:tcPr/>
                </a:tc>
                <a:tc rowSpan="2"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a:noFill/>
                    </a:lnT>
                    <a:lnB>
                      <a:noFill/>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a:noFill/>
                    </a:lnT>
                    <a:lnB>
                      <a:noFill/>
                    </a:lnB>
                  </a:tcPr>
                </a:tc>
              </a:tr>
              <a:tr h="177491">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dirty="0">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6809081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fontScale="90000"/>
          </a:bodyPr>
          <a:lstStyle/>
          <a:p>
            <a:r>
              <a:rPr lang="it-IT" sz="3600" dirty="0" smtClean="0"/>
              <a:t>C.R.D.A. Cant.     Z-1007 Bis «Alcione»</a:t>
            </a: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98</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575049" y="408552"/>
          <a:ext cx="5111752" cy="5582109"/>
        </p:xfrm>
        <a:graphic>
          <a:graphicData uri="http://schemas.openxmlformats.org/drawingml/2006/table">
            <a:tbl>
              <a:tblPr/>
              <a:tblGrid>
                <a:gridCol w="638969"/>
                <a:gridCol w="638969"/>
                <a:gridCol w="638969"/>
                <a:gridCol w="638969"/>
                <a:gridCol w="638969"/>
                <a:gridCol w="638969"/>
                <a:gridCol w="638969"/>
                <a:gridCol w="638969"/>
              </a:tblGrid>
              <a:tr h="177491">
                <a:tc gridSpan="3">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1" i="0" u="none" strike="noStrike">
                          <a:solidFill>
                            <a:srgbClr val="000000"/>
                          </a:solidFill>
                          <a:effectLst/>
                          <a:latin typeface="Arial"/>
                        </a:rPr>
                        <a:t>CRDA Cant. Z. 1007 Bis "Alcione"</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Three-Engine Medium Bomber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June 1939</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1940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18,60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24,80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75,30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5,22</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9.396</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13.621</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9 min 36 sec to 4000 m</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3 Piaggio P. XI RC. 40</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1000 CV (735 KW) each</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475</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2.250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8.000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 Germany</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en-US" sz="1000" b="0" i="0" u="none" strike="noStrike">
                          <a:solidFill>
                            <a:srgbClr val="000000"/>
                          </a:solidFill>
                          <a:effectLst/>
                          <a:latin typeface="Arial"/>
                        </a:rPr>
                        <a:t>2200 (Bomb Bay: 1200 Kg   +  External: 1000 kg)</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7" gridSpan="5">
                  <a:txBody>
                    <a:bodyPr/>
                    <a:lstStyle/>
                    <a:p>
                      <a:pPr algn="l" fontAlgn="t"/>
                      <a:r>
                        <a:rPr lang="it-IT" sz="1000" b="1" i="0" u="sng" strike="noStrike">
                          <a:solidFill>
                            <a:srgbClr val="000000"/>
                          </a:solidFill>
                          <a:effectLst/>
                          <a:latin typeface="Arial"/>
                        </a:rPr>
                        <a:t>Bomb Bay</a:t>
                      </a:r>
                      <a:r>
                        <a:rPr lang="it-IT" sz="1000" b="0" i="0" u="none" strike="noStrike">
                          <a:solidFill>
                            <a:srgbClr val="000000"/>
                          </a:solidFill>
                          <a:effectLst/>
                          <a:latin typeface="Arial"/>
                        </a:rPr>
                        <a:t>: 1x 800 kg or 1 Motobomba FFF (280/350 kg) or 2 x 250 kg or 4 x 160 kg or 12 x 100 kg or 12 x 50 kg or 20 x 20 kg or 20 x 15 kg                                                                             </a:t>
                      </a:r>
                      <a:r>
                        <a:rPr lang="it-IT" sz="1000" b="1" i="0" u="sng" strike="noStrike">
                          <a:solidFill>
                            <a:srgbClr val="000000"/>
                          </a:solidFill>
                          <a:effectLst/>
                          <a:latin typeface="Arial"/>
                        </a:rPr>
                        <a:t>External:</a:t>
                      </a:r>
                      <a:r>
                        <a:rPr lang="it-IT" sz="1000" b="0" i="0" u="none" strike="noStrike">
                          <a:solidFill>
                            <a:srgbClr val="000000"/>
                          </a:solidFill>
                          <a:effectLst/>
                          <a:latin typeface="Arial"/>
                        </a:rPr>
                        <a:t> 4 x 250 kg or 4 Motobombe FFF (280/350 kg) or 6 x100 kg or 6 x 50 kg or 2 x 450 mm torpedoes (transport only; combat 1 torpedo)</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hMerge="1">
                  <a:txBody>
                    <a:bodyPr/>
                    <a:lstStyle/>
                    <a:p>
                      <a:endParaRPr lang="it-IT"/>
                    </a:p>
                  </a:txBody>
                  <a:tcPr/>
                </a:tc>
                <a:tc rowSpan="7" hMerge="1">
                  <a:txBody>
                    <a:bodyPr/>
                    <a:lstStyle/>
                    <a:p>
                      <a:endParaRPr lang="it-IT"/>
                    </a:p>
                  </a:txBody>
                  <a:tcPr/>
                </a:tc>
                <a:tc rowSpan="7" hMerge="1">
                  <a:txBody>
                    <a:bodyPr/>
                    <a:lstStyle/>
                    <a:p>
                      <a:endParaRPr lang="it-IT"/>
                    </a:p>
                  </a:txBody>
                  <a:tcPr/>
                </a:tc>
                <a:tc rowSpan="7"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77491">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dirty="0">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bl>
          </a:graphicData>
        </a:graphic>
      </p:graphicFrame>
    </p:spTree>
    <p:extLst>
      <p:ext uri="{BB962C8B-B14F-4D97-AF65-F5344CB8AC3E}">
        <p14:creationId xmlns:p14="http://schemas.microsoft.com/office/powerpoint/2010/main" val="82697198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3224337" cy="1656184"/>
          </a:xfrm>
        </p:spPr>
        <p:txBody>
          <a:bodyPr anchor="ctr">
            <a:normAutofit fontScale="90000"/>
          </a:bodyPr>
          <a:lstStyle/>
          <a:p>
            <a:r>
              <a:rPr lang="it-IT" sz="3600" dirty="0" smtClean="0"/>
              <a:t>C.R.D.A. Cant.     Z-1018A «Leone»</a:t>
            </a:r>
            <a:endParaRPr lang="it-IT" sz="3600" dirty="0"/>
          </a:p>
        </p:txBody>
      </p:sp>
      <p:sp>
        <p:nvSpPr>
          <p:cNvPr id="5" name="Slide Number Placeholder 4"/>
          <p:cNvSpPr>
            <a:spLocks noGrp="1"/>
          </p:cNvSpPr>
          <p:nvPr>
            <p:ph type="sldNum" sz="quarter" idx="12"/>
          </p:nvPr>
        </p:nvSpPr>
        <p:spPr/>
        <p:txBody>
          <a:bodyPr/>
          <a:lstStyle/>
          <a:p>
            <a:fld id="{2C109EB0-96B2-484B-B59D-62C5023E1BB5}" type="slidenum">
              <a:rPr lang="it-IT" smtClean="0">
                <a:solidFill>
                  <a:prstClr val="black">
                    <a:tint val="75000"/>
                  </a:prstClr>
                </a:solidFill>
              </a:rPr>
              <a:pPr/>
              <a:t>99</a:t>
            </a:fld>
            <a:endParaRPr lang="it-IT">
              <a:solidFill>
                <a:prstClr val="black">
                  <a:tint val="75000"/>
                </a:prstClr>
              </a:solidFill>
            </a:endParaRPr>
          </a:p>
        </p:txBody>
      </p:sp>
      <p:graphicFrame>
        <p:nvGraphicFramePr>
          <p:cNvPr id="4" name="Content Placeholder 3"/>
          <p:cNvGraphicFramePr>
            <a:graphicFrameLocks noGrp="1"/>
          </p:cNvGraphicFramePr>
          <p:nvPr>
            <p:ph idx="1"/>
          </p:nvPr>
        </p:nvGraphicFramePr>
        <p:xfrm>
          <a:off x="3575049" y="764422"/>
          <a:ext cx="5111752" cy="4870368"/>
        </p:xfrm>
        <a:graphic>
          <a:graphicData uri="http://schemas.openxmlformats.org/drawingml/2006/table">
            <a:tbl>
              <a:tblPr/>
              <a:tblGrid>
                <a:gridCol w="638969"/>
                <a:gridCol w="638969"/>
                <a:gridCol w="638969"/>
                <a:gridCol w="638969"/>
                <a:gridCol w="638969"/>
                <a:gridCol w="638969"/>
                <a:gridCol w="638969"/>
                <a:gridCol w="638969"/>
              </a:tblGrid>
              <a:tr h="177491">
                <a:tc gridSpan="3">
                  <a:txBody>
                    <a:bodyPr/>
                    <a:lstStyle/>
                    <a:p>
                      <a:pPr algn="l" fontAlgn="ctr"/>
                      <a:r>
                        <a:rPr lang="it-IT" sz="1000" b="0" i="0" u="none" strike="noStrike">
                          <a:solidFill>
                            <a:srgbClr val="000000"/>
                          </a:solidFill>
                          <a:effectLst/>
                          <a:latin typeface="Arial"/>
                        </a:rPr>
                        <a:t>Name:</a:t>
                      </a:r>
                    </a:p>
                  </a:txBody>
                  <a:tcPr marL="8875" marR="8875" marT="88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1" i="0" u="none" strike="noStrike">
                          <a:solidFill>
                            <a:srgbClr val="000000"/>
                          </a:solidFill>
                          <a:effectLst/>
                          <a:latin typeface="Arial"/>
                        </a:rPr>
                        <a:t>CRDA Cant. Z. 1018A "Leone"</a:t>
                      </a:r>
                    </a:p>
                  </a:txBody>
                  <a:tcPr marL="8875" marR="8875" marT="88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Type: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Twin-Engine Medium Bomber</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Crew:</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5</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First Flight: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June 1942</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In-Service Date:</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1943</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Length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17,60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Wingspan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22,50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Wing Area (Sq.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63,10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Heighth (m)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6,10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Empty Weight (kg)</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8.800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Loaded Weight:</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11.500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Climb Rate:</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it-IT" sz="1000" b="0" i="0" u="none" strike="noStrike">
                          <a:solidFill>
                            <a:srgbClr val="000000"/>
                          </a:solidFill>
                          <a:effectLst/>
                          <a:latin typeface="Arial"/>
                        </a:rPr>
                        <a:t>7 min 34 sec to 4000 m</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Engines:</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2 Piaggio P. XII RC. 35</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Power:</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1350 CV (993 KW) each</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Take Off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354</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it-IT" sz="1000" b="0" i="0" u="none" strike="noStrike">
                        <a:solidFill>
                          <a:srgbClr val="000000"/>
                        </a:solidFill>
                        <a:effectLst/>
                        <a:latin typeface="Arial"/>
                      </a:endParaRP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2">
                  <a:txBody>
                    <a:bodyPr/>
                    <a:lstStyle/>
                    <a:p>
                      <a:pPr algn="l" fontAlgn="b"/>
                      <a:r>
                        <a:rPr lang="it-IT" sz="1000" b="0" i="0" u="none" strike="noStrike">
                          <a:solidFill>
                            <a:srgbClr val="000000"/>
                          </a:solidFill>
                          <a:effectLst/>
                          <a:latin typeface="Arial"/>
                        </a:rPr>
                        <a:t>Landing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Max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5">
                  <a:txBody>
                    <a:bodyPr/>
                    <a:lstStyle/>
                    <a:p>
                      <a:pPr algn="l" fontAlgn="ctr"/>
                      <a:r>
                        <a:rPr lang="it-IT" sz="1000" b="0" i="0" u="none" strike="noStrike">
                          <a:solidFill>
                            <a:srgbClr val="000000"/>
                          </a:solidFill>
                          <a:effectLst/>
                          <a:latin typeface="Arial"/>
                        </a:rPr>
                        <a:t>524</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ctr"/>
                      <a:r>
                        <a:rPr lang="it-IT" sz="1000" b="0" i="0" u="none" strike="noStrike">
                          <a:solidFill>
                            <a:srgbClr val="000000"/>
                          </a:solidFill>
                          <a:effectLst/>
                          <a:latin typeface="Arial"/>
                        </a:rPr>
                        <a:t>Cruising Speed (km/h)</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gridSpan="3">
                  <a:txBody>
                    <a:bodyPr/>
                    <a:lstStyle/>
                    <a:p>
                      <a:pPr algn="l" fontAlgn="ctr"/>
                      <a:r>
                        <a:rPr lang="it-IT" sz="1000" b="0" i="0" u="none" strike="noStrike">
                          <a:solidFill>
                            <a:srgbClr val="000000"/>
                          </a:solidFill>
                          <a:effectLst/>
                          <a:latin typeface="Arial"/>
                        </a:rPr>
                        <a:t>Range (km)</a:t>
                      </a:r>
                    </a:p>
                  </a:txBody>
                  <a:tcPr marL="8875" marR="8875" marT="887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1.128</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endParaRPr lang="it-IT" sz="1000" b="0" i="0" u="none" strike="noStrike">
                        <a:solidFill>
                          <a:srgbClr val="000000"/>
                        </a:solidFill>
                        <a:effectLst/>
                        <a:latin typeface="Arial"/>
                      </a:endParaRP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3">
                  <a:txBody>
                    <a:bodyPr/>
                    <a:lstStyle/>
                    <a:p>
                      <a:pPr algn="l" fontAlgn="b"/>
                      <a:r>
                        <a:rPr lang="it-IT" sz="1000" b="0" i="0" u="none" strike="noStrike">
                          <a:solidFill>
                            <a:srgbClr val="000000"/>
                          </a:solidFill>
                          <a:effectLst/>
                          <a:latin typeface="Arial"/>
                        </a:rPr>
                        <a:t>Ceiling (m):</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gn="l" fontAlgn="ctr"/>
                      <a:r>
                        <a:rPr lang="it-IT" sz="1000" b="0" i="0" u="none" strike="noStrike">
                          <a:solidFill>
                            <a:srgbClr val="000000"/>
                          </a:solidFill>
                          <a:effectLst/>
                          <a:latin typeface="Arial"/>
                        </a:rPr>
                        <a:t>7.250</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000" b="0" i="0" u="none" strike="noStrike">
                          <a:solidFill>
                            <a:srgbClr val="000000"/>
                          </a:solidFill>
                          <a:effectLst/>
                          <a:latin typeface="Arial"/>
                        </a:rPr>
                        <a:t> </a:t>
                      </a:r>
                    </a:p>
                  </a:txBody>
                  <a:tcPr marL="8875" marR="8875" marT="887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617">
                <a:tc>
                  <a:txBody>
                    <a:bodyPr/>
                    <a:lstStyle/>
                    <a:p>
                      <a:pPr algn="l" fontAlgn="b"/>
                      <a:r>
                        <a:rPr lang="it-IT" sz="1000" b="0" i="0" u="none" strike="noStrike">
                          <a:solidFill>
                            <a:srgbClr val="000000"/>
                          </a:solidFill>
                          <a:effectLst/>
                          <a:latin typeface="Arial"/>
                        </a:rPr>
                        <a:t>Users: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4" gridSpan="5">
                  <a:txBody>
                    <a:bodyPr/>
                    <a:lstStyle/>
                    <a:p>
                      <a:pPr algn="l" fontAlgn="t"/>
                      <a:r>
                        <a:rPr lang="it-IT" sz="1000" b="0" i="0" u="none" strike="noStrike">
                          <a:solidFill>
                            <a:srgbClr val="000000"/>
                          </a:solidFill>
                          <a:effectLst/>
                          <a:latin typeface="Arial"/>
                        </a:rPr>
                        <a:t>Italy</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c rowSpan="4" h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a:txBody>
                    <a:bodyPr/>
                    <a:lstStyle/>
                    <a:p>
                      <a:pPr algn="l" fontAlgn="b"/>
                      <a:endParaRPr lang="it-IT" sz="1000" b="0" i="0" u="none" strike="noStrike">
                        <a:solidFill>
                          <a:srgbClr val="000000"/>
                        </a:solidFill>
                        <a:effectLst/>
                        <a:latin typeface="Arial"/>
                      </a:endParaRPr>
                    </a:p>
                  </a:txBody>
                  <a:tcPr marL="8875" marR="8875" marT="8875" marB="0" anchor="b">
                    <a:lnL>
                      <a:noFill/>
                    </a:lnL>
                    <a:lnR>
                      <a:noFill/>
                    </a:lnR>
                    <a:lnT>
                      <a:noFill/>
                    </a:lnT>
                    <a:lnB>
                      <a:noFill/>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635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Max Bomb Load</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b"/>
                      <a:r>
                        <a:rPr lang="it-IT" sz="1000" b="0" i="0" u="none" strike="noStrike">
                          <a:solidFill>
                            <a:srgbClr val="000000"/>
                          </a:solidFill>
                          <a:effectLst/>
                          <a:latin typeface="Arial"/>
                        </a:rPr>
                        <a:t>1500 Kg</a:t>
                      </a:r>
                    </a:p>
                  </a:txBody>
                  <a:tcPr marL="8875" marR="8875" marT="887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8617">
                <a:tc gridSpan="2">
                  <a:txBody>
                    <a:bodyPr/>
                    <a:lstStyle/>
                    <a:p>
                      <a:pPr algn="l" fontAlgn="b"/>
                      <a:r>
                        <a:rPr lang="it-IT" sz="1000" b="0" i="0" u="none" strike="noStrike">
                          <a:solidFill>
                            <a:srgbClr val="000000"/>
                          </a:solidFill>
                          <a:effectLst/>
                          <a:latin typeface="Arial"/>
                        </a:rPr>
                        <a:t>Possible Loads</a:t>
                      </a:r>
                    </a:p>
                  </a:txBody>
                  <a:tcPr marL="8875" marR="8875" marT="887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w="6350" cap="flat" cmpd="sng" algn="ctr">
                      <a:solidFill>
                        <a:srgbClr val="000000"/>
                      </a:solidFill>
                      <a:prstDash val="solid"/>
                      <a:round/>
                      <a:headEnd type="none" w="med" len="med"/>
                      <a:tailEnd type="none" w="med" len="med"/>
                    </a:lnT>
                    <a:lnB>
                      <a:noFill/>
                    </a:lnB>
                  </a:tcPr>
                </a:tc>
                <a:tc rowSpan="2" gridSpan="5">
                  <a:txBody>
                    <a:bodyPr/>
                    <a:lstStyle/>
                    <a:p>
                      <a:pPr algn="l" fontAlgn="t"/>
                      <a:r>
                        <a:rPr lang="en-US" sz="1000" b="0" i="0" u="none" strike="noStrike">
                          <a:solidFill>
                            <a:srgbClr val="000000"/>
                          </a:solidFill>
                          <a:effectLst/>
                          <a:latin typeface="Arial"/>
                        </a:rPr>
                        <a:t>6 x 250 kg or 12 x 100 kg or 12 x 70 kg or 12 x 50 or 24 x 20 kg or 36 x 15 kg or 84 x 12 kg Furetto Type Bomblets</a:t>
                      </a:r>
                    </a:p>
                  </a:txBody>
                  <a:tcPr marL="8875" marR="8875" marT="8875"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it-IT"/>
                    </a:p>
                  </a:txBody>
                  <a:tcPr/>
                </a:tc>
                <a:tc rowSpan="2" hMerge="1">
                  <a:txBody>
                    <a:bodyPr/>
                    <a:lstStyle/>
                    <a:p>
                      <a:endParaRPr lang="it-IT"/>
                    </a:p>
                  </a:txBody>
                  <a:tcPr/>
                </a:tc>
                <a:tc rowSpan="2" hMerge="1">
                  <a:txBody>
                    <a:bodyPr/>
                    <a:lstStyle/>
                    <a:p>
                      <a:endParaRPr lang="it-IT"/>
                    </a:p>
                  </a:txBody>
                  <a:tcPr/>
                </a:tc>
                <a:tc rowSpan="2" hMerge="1">
                  <a:txBody>
                    <a:bodyPr/>
                    <a:lstStyle/>
                    <a:p>
                      <a:endParaRPr lang="it-IT"/>
                    </a:p>
                  </a:txBody>
                  <a:tcPr/>
                </a:tc>
              </a:tr>
              <a:tr h="308835">
                <a:tc>
                  <a:txBody>
                    <a:bodyPr/>
                    <a:lstStyle/>
                    <a:p>
                      <a:pPr algn="l" fontAlgn="b"/>
                      <a:r>
                        <a:rPr lang="it-IT" sz="1000" b="0" i="0" u="none" strike="noStrike">
                          <a:solidFill>
                            <a:srgbClr val="000000"/>
                          </a:solidFill>
                          <a:effectLst/>
                          <a:latin typeface="Arial"/>
                        </a:rPr>
                        <a:t> </a:t>
                      </a:r>
                    </a:p>
                  </a:txBody>
                  <a:tcPr marL="8875" marR="8875" marT="887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it-IT" sz="1000" b="0" i="0" u="none" strike="noStrike" dirty="0">
                          <a:solidFill>
                            <a:srgbClr val="000000"/>
                          </a:solidFill>
                          <a:effectLst/>
                          <a:latin typeface="Arial"/>
                        </a:rPr>
                        <a:t> </a:t>
                      </a:r>
                    </a:p>
                  </a:txBody>
                  <a:tcPr marL="8875" marR="8875" marT="8875" marB="0" anchor="b">
                    <a:lnL>
                      <a:noFill/>
                    </a:lnL>
                    <a:lnR>
                      <a:noFill/>
                    </a:lnR>
                    <a:lnT>
                      <a:noFill/>
                    </a:lnT>
                    <a:lnB w="12700" cap="flat" cmpd="sng" algn="ctr">
                      <a:solidFill>
                        <a:srgbClr val="000000"/>
                      </a:solidFill>
                      <a:prstDash val="solid"/>
                      <a:round/>
                      <a:headEnd type="none" w="med" len="med"/>
                      <a:tailEnd type="none" w="med" len="med"/>
                    </a:lnB>
                  </a:tcPr>
                </a:tc>
                <a:tc gridSpan="5"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c hMerge="1" vMerge="1">
                  <a:txBody>
                    <a:bodyPr/>
                    <a:lstStyle/>
                    <a:p>
                      <a:endParaRPr lang="it-IT"/>
                    </a:p>
                  </a:txBody>
                  <a:tcPr/>
                </a:tc>
              </a:tr>
            </a:tbl>
          </a:graphicData>
        </a:graphic>
      </p:graphicFrame>
    </p:spTree>
    <p:extLst>
      <p:ext uri="{BB962C8B-B14F-4D97-AF65-F5344CB8AC3E}">
        <p14:creationId xmlns:p14="http://schemas.microsoft.com/office/powerpoint/2010/main" val="3351533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TotalTime>
  <Words>14389</Words>
  <Application>Microsoft Office PowerPoint</Application>
  <PresentationFormat>On-screen Show (4:3)</PresentationFormat>
  <Paragraphs>9733</Paragraphs>
  <Slides>118</Slides>
  <Notes>1</Notes>
  <HiddenSlides>0</HiddenSlides>
  <MMClips>0</MMClips>
  <ScaleCrop>false</ScaleCrop>
  <HeadingPairs>
    <vt:vector size="4" baseType="variant">
      <vt:variant>
        <vt:lpstr>Theme</vt:lpstr>
      </vt:variant>
      <vt:variant>
        <vt:i4>1</vt:i4>
      </vt:variant>
      <vt:variant>
        <vt:lpstr>Slide Titles</vt:lpstr>
      </vt:variant>
      <vt:variant>
        <vt:i4>118</vt:i4>
      </vt:variant>
    </vt:vector>
  </HeadingPairs>
  <TitlesOfParts>
    <vt:vector size="119" baseType="lpstr">
      <vt:lpstr>Office Theme</vt:lpstr>
      <vt:lpstr>Italian Tech Tree</vt:lpstr>
      <vt:lpstr>Fighters</vt:lpstr>
      <vt:lpstr>PowerPoint Presentation</vt:lpstr>
      <vt:lpstr>PowerPoint Presentation</vt:lpstr>
      <vt:lpstr>Heavy Fighters</vt:lpstr>
      <vt:lpstr>PowerPoint Presentation</vt:lpstr>
      <vt:lpstr>Sea Bombers</vt:lpstr>
      <vt:lpstr>PowerPoint Presentation</vt:lpstr>
      <vt:lpstr>Assault/Dive Bombers</vt:lpstr>
      <vt:lpstr>PowerPoint Presentation</vt:lpstr>
      <vt:lpstr>PowerPoint Presentation</vt:lpstr>
      <vt:lpstr>Medium/Heavy Bombers</vt:lpstr>
      <vt:lpstr>PowerPoint Presentation</vt:lpstr>
      <vt:lpstr>PowerPoint Presentation</vt:lpstr>
      <vt:lpstr>PowerPoint Presentation</vt:lpstr>
      <vt:lpstr>Premiums</vt:lpstr>
      <vt:lpstr>PowerPoint Presentation</vt:lpstr>
      <vt:lpstr>Aircrafts Data Sheets</vt:lpstr>
      <vt:lpstr>Fighters </vt:lpstr>
      <vt:lpstr>Fiat CR 32 Single-engine biplane fighter, the first prototype (serial MM 201) flew for the first time on April 28th, 1933, test pilot was Brach Papa. CR 32 was one of the top protagonists in Spain during 1936-1939 Civil War, as well as in acrobatic shows in Europe in those few years before WW2. Agile, well armed (for those times) it was the most qualifying project of Celestino Rosatelli (as the CR of the plane name stays for). It was one of most exported planes of 1930’s, bought even by China, in the need to get modern planes to fight Japanese invasion. At the beginning of WW2 the CR 32 was already obsolete, but it still equipped many Regia Aeronautica (Italian Royal Air Force) fighter squadrons, and they fought in Lybia, Italian Eastern Africa, Crete. After Creta was conquered by Axis troops, CR 32 was relegated to fighting train duties.  </vt:lpstr>
      <vt:lpstr> </vt:lpstr>
      <vt:lpstr>Fiat C.R. 32   </vt:lpstr>
      <vt:lpstr>Fiat C.R. 32 Bis </vt:lpstr>
      <vt:lpstr>Fiat C.R. 32 Ter </vt:lpstr>
      <vt:lpstr>Fiat C.R. 32 Quater</vt:lpstr>
      <vt:lpstr>IMAM Ro. 44 Single-engine biplane sea fighter, the first prototype flew for the first time in October 1936, test pilot was Nicolò Lana. It was a heavily modified version of a previous two-seat naval observation plane produced by same IMAM factory, the Ro. 43: max speed does not change too much, just a few knots; but manoeuvrability was greatly improved., and Regia Aeronautica gave the role of fighter to Ro. 44. At the beginning of WW2 the plane was obsolete, and its presence in the Regia Aeronautica army list was reduced to a single squadron, 161a Squadriglia Autonoma, based in Lero, Aegean Sea, with just 7 serviceable aircrafts. After June 1941 the Ro. 44 was assigned to second line duties. </vt:lpstr>
      <vt:lpstr>IMAM Ro. 44 </vt:lpstr>
      <vt:lpstr>Fiat CR 42 Single-engine biplane fighter, the first prototype flew for the first time on May 23rd, 1938, pilot was Valentino Cus, Fiat’s chief test pilot. The airplane was given the nickname of “Falco” (Hawk in English). It was a strong and manoeuvrable machine, with highly acrobatic flying capabilities. It was surely the best biplane fighters ever produced in large quantities, but it must be said that it entered into service when  obviously superior monoplanes, like Hurricane and Messerschmitt Bf 109, had already entered in front line service of RAF and Luftwaffe </vt:lpstr>
      <vt:lpstr>Fiat C.R. 42 «Falco»</vt:lpstr>
      <vt:lpstr>Fiat G. 50 Single-engine monoplane fighter, it was the first monoplane fighter to be accepted by Regia Aeronautica. First prototype (serial MM 334) flew for the first time on April 26th, 1937, pilot was Giovanni De Briganti, CMASA’s (a subsidiary of Fiat) chief test pilot. The airplane was given the nickname of “Freccia” (Arrow in English). Threatened by more powerful neighbour Soviet Union, the small Finland was looking for help outside, and they addressed their searches also to Italy, where they decided to order the new monoplane fighter, the G. 50. It was the first stranger order received for the new aircraft. Among the Finnish aces using Fiat G. 50 fighter there was Ouva Tuominen, with 23 confirmed kills, 15 of which using the G. 50. Afterwards, during WW2, Fiat G. 50 flew and fought in all the most important European war theatre: Albania, Greece, Aegean Sea, North Africa, France, Great Britain, Mediterranean Sea. In 1942 the aircraft was already obsolete, and it was very tough for its pilots to survive. But it was kept in service till the Armistice (Sept. 8th, 1943). </vt:lpstr>
      <vt:lpstr>Fiat G. 50 Series II «Freccia»</vt:lpstr>
      <vt:lpstr>Fiat G. 50 Bis «Freccia»</vt:lpstr>
      <vt:lpstr> Caproni Vizzola F5 </vt:lpstr>
      <vt:lpstr>Macchi-Castoldi MC 200 «Saetta»</vt:lpstr>
      <vt:lpstr>Reggiane Re. 2000</vt:lpstr>
      <vt:lpstr>Mavag Heja II</vt:lpstr>
      <vt:lpstr>Reggiane Re. 2001 Series 0 «Ariete»</vt:lpstr>
      <vt:lpstr>Reggiane Re. 2002 «Ariete 2»</vt:lpstr>
      <vt:lpstr>Macchi-Castoldi MC 202 Series I «Folgore»</vt:lpstr>
      <vt:lpstr>Macchi-Castoldi MC 202 CB «Folgore»</vt:lpstr>
      <vt:lpstr>Macchi-Castoldi MC 202 EC «Folgore»</vt:lpstr>
      <vt:lpstr>SAI Ambrosini 207</vt:lpstr>
      <vt:lpstr>Reggiane Re. 2001 CB «Falco II»</vt:lpstr>
      <vt:lpstr>Reggiane Re, 2001 CN «Falco II»</vt:lpstr>
      <vt:lpstr>Reggiane Re. 2001 GV «Falco II»</vt:lpstr>
      <vt:lpstr>Caproni-Vizzola F6M</vt:lpstr>
      <vt:lpstr>Caproni-Vizzola F6MZ</vt:lpstr>
      <vt:lpstr>Macchi-Castoldi MC 205 V «Veltro»</vt:lpstr>
      <vt:lpstr>Macchi-Castoldi MC 205 N1 «Orione»</vt:lpstr>
      <vt:lpstr>Macchi-Castoldi MC 205 N2 «Orione»</vt:lpstr>
      <vt:lpstr>Reggiane Re. 2005 «Sagittario»</vt:lpstr>
      <vt:lpstr>Fiat G. 55 «Centauro»</vt:lpstr>
      <vt:lpstr>Piaggio         P. 119</vt:lpstr>
      <vt:lpstr>Fiat G. 56</vt:lpstr>
      <vt:lpstr>Fiat «Vampire»    FB Mk. 5</vt:lpstr>
      <vt:lpstr>Fiat «Vampire»  FB52A</vt:lpstr>
      <vt:lpstr>Fiat «Vampire» NF54</vt:lpstr>
      <vt:lpstr>Heavy Fighters</vt:lpstr>
      <vt:lpstr>Breda Ba. 88 «Lince» </vt:lpstr>
      <vt:lpstr>Fiat CR 25 Bis</vt:lpstr>
      <vt:lpstr>IMAM Ro. 58</vt:lpstr>
      <vt:lpstr>Savoia Marchetti SM. 91</vt:lpstr>
      <vt:lpstr>Savoia Marchetti SM. 92</vt:lpstr>
      <vt:lpstr>Assault/Dive Bombers</vt:lpstr>
      <vt:lpstr>Breda Ba. 65 «Nibbio»</vt:lpstr>
      <vt:lpstr>Savoia Marchetti SM. 85</vt:lpstr>
      <vt:lpstr>Savoia Marchetti SM. 86</vt:lpstr>
      <vt:lpstr>Caproni Ca. 314C</vt:lpstr>
      <vt:lpstr>Breda Ba. 201</vt:lpstr>
      <vt:lpstr>IMAM Ro. 57 Bis</vt:lpstr>
      <vt:lpstr>FIAT CANSA FC. 20 Bis</vt:lpstr>
      <vt:lpstr>FIAT CANSA FC. 20 Ter</vt:lpstr>
      <vt:lpstr>Savoia Marchetti SM. 89</vt:lpstr>
      <vt:lpstr>FIAT CANSA FC. 20 Quater</vt:lpstr>
      <vt:lpstr>Savoia Marchetti SM. 93</vt:lpstr>
      <vt:lpstr>Piaggio P. 108 «Artigliere»</vt:lpstr>
      <vt:lpstr>Medium/Heavy Bombers</vt:lpstr>
      <vt:lpstr>Caproni Ca. 309 «Ghibli»</vt:lpstr>
      <vt:lpstr>Caproni Ca. 133</vt:lpstr>
      <vt:lpstr>Piaggio P. 32 - I</vt:lpstr>
      <vt:lpstr>Savoia Marchetti SM. 81 «Pipistrello»</vt:lpstr>
      <vt:lpstr>Piaggio P. 32 Bis</vt:lpstr>
      <vt:lpstr>Caproni Ca. 135</vt:lpstr>
      <vt:lpstr>FIAT BR. 20 «Cicogna»</vt:lpstr>
      <vt:lpstr>Savoia Marchetti SM. 79 M «Sparviero»</vt:lpstr>
      <vt:lpstr>Savoia Marchetti SM. 79 S «Sparviero»</vt:lpstr>
      <vt:lpstr>Caproni Ca. 313</vt:lpstr>
      <vt:lpstr>Caproni Ca. 314A</vt:lpstr>
      <vt:lpstr>Caproni Ca. 314B</vt:lpstr>
      <vt:lpstr>Savoia Marchetti SM. 82 «Marsupiale»</vt:lpstr>
      <vt:lpstr>C.R.D.A. Cant.     Z-1007 «Alcione»</vt:lpstr>
      <vt:lpstr>Savoia Marchetti SM. 79 JIS</vt:lpstr>
      <vt:lpstr>FIAT BR. 20 Bis</vt:lpstr>
      <vt:lpstr>Savoia Marchetti SM. 79 Bis «Sparviero»</vt:lpstr>
      <vt:lpstr>Savoia Marchetti SM. 84</vt:lpstr>
      <vt:lpstr>Piaggio P. 50 I</vt:lpstr>
      <vt:lpstr>Piaggio P. 50 II</vt:lpstr>
      <vt:lpstr>C.R.D.A. Cant.     Z-1007 Bis «Alcione»</vt:lpstr>
      <vt:lpstr>C.R.D.A. Cant.     Z-1018A «Leone»</vt:lpstr>
      <vt:lpstr>C.R.D.A. Cant.      Z-1007 Ter «Alcione»</vt:lpstr>
      <vt:lpstr>Piaggio P. 108 B «Bombardiere»</vt:lpstr>
      <vt:lpstr>Sea Bombers</vt:lpstr>
      <vt:lpstr>Savoia Marchetti S. 55</vt:lpstr>
      <vt:lpstr>C.R.D.A. Cant.  Z-501 «Gabbiano»</vt:lpstr>
      <vt:lpstr>C.R.D.A. Cant.  Z-508</vt:lpstr>
      <vt:lpstr>FIAT CMASA  R.S. 14</vt:lpstr>
      <vt:lpstr>C.R.D.A. Cant. Z-515</vt:lpstr>
      <vt:lpstr>C.R.D.A. Cant. Z-506 B «Airone»</vt:lpstr>
      <vt:lpstr>Premiums</vt:lpstr>
      <vt:lpstr>PZL P. 24 F</vt:lpstr>
      <vt:lpstr>Junkers  Ju. 87 B-2</vt:lpstr>
      <vt:lpstr>Morane Saulnier  MS. 406</vt:lpstr>
      <vt:lpstr>Rogožarski IK-3   </vt:lpstr>
      <vt:lpstr>Bell P. 39 Q «Airacobra»   </vt:lpstr>
      <vt:lpstr>Supermarine Spitfire Mk. VB   </vt:lpstr>
      <vt:lpstr>Lockheed  P. 38 G  «Lightning»   </vt:lpstr>
      <vt:lpstr>Messerschmitt Bf. 109 G-10AS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Italian Tech Tree</dc:title>
  <dc:creator>Marco</dc:creator>
  <cp:lastModifiedBy>Marco</cp:lastModifiedBy>
  <cp:revision>60</cp:revision>
  <dcterms:created xsi:type="dcterms:W3CDTF">2013-09-12T11:56:50Z</dcterms:created>
  <dcterms:modified xsi:type="dcterms:W3CDTF">2013-10-07T20:16:51Z</dcterms:modified>
</cp:coreProperties>
</file>